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3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146.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0" r:id="rId2"/>
    <p:sldId id="408" r:id="rId3"/>
    <p:sldId id="414" r:id="rId4"/>
    <p:sldId id="409" r:id="rId5"/>
    <p:sldId id="413" r:id="rId6"/>
    <p:sldId id="412" r:id="rId7"/>
    <p:sldId id="417" r:id="rId8"/>
    <p:sldId id="411" r:id="rId9"/>
    <p:sldId id="416" r:id="rId10"/>
    <p:sldId id="418" r:id="rId11"/>
    <p:sldId id="415" r:id="rId12"/>
    <p:sldId id="419" r:id="rId13"/>
    <p:sldId id="410" r:id="rId14"/>
    <p:sldId id="421" r:id="rId15"/>
    <p:sldId id="420" r:id="rId16"/>
    <p:sldId id="424" r:id="rId17"/>
    <p:sldId id="423" r:id="rId18"/>
    <p:sldId id="422" r:id="rId19"/>
    <p:sldId id="425" r:id="rId20"/>
    <p:sldId id="426" r:id="rId21"/>
    <p:sldId id="431" r:id="rId22"/>
    <p:sldId id="430" r:id="rId23"/>
    <p:sldId id="429" r:id="rId24"/>
    <p:sldId id="428" r:id="rId25"/>
    <p:sldId id="427" r:id="rId26"/>
    <p:sldId id="436" r:id="rId27"/>
    <p:sldId id="435" r:id="rId28"/>
    <p:sldId id="288" r:id="rId29"/>
    <p:sldId id="333" r:id="rId30"/>
    <p:sldId id="334" r:id="rId31"/>
    <p:sldId id="335" r:id="rId32"/>
    <p:sldId id="336" r:id="rId33"/>
    <p:sldId id="337" r:id="rId34"/>
    <p:sldId id="338" r:id="rId35"/>
    <p:sldId id="256" r:id="rId36"/>
    <p:sldId id="269" r:id="rId37"/>
    <p:sldId id="268" r:id="rId38"/>
    <p:sldId id="267" r:id="rId39"/>
    <p:sldId id="266" r:id="rId40"/>
    <p:sldId id="291" r:id="rId41"/>
    <p:sldId id="294" r:id="rId42"/>
    <p:sldId id="295" r:id="rId43"/>
    <p:sldId id="296" r:id="rId44"/>
    <p:sldId id="264" r:id="rId45"/>
    <p:sldId id="263" r:id="rId46"/>
    <p:sldId id="262" r:id="rId47"/>
    <p:sldId id="298" r:id="rId48"/>
    <p:sldId id="261" r:id="rId49"/>
    <p:sldId id="343" r:id="rId50"/>
    <p:sldId id="300" r:id="rId51"/>
    <p:sldId id="301" r:id="rId52"/>
    <p:sldId id="303" r:id="rId53"/>
    <p:sldId id="305" r:id="rId54"/>
    <p:sldId id="306" r:id="rId55"/>
    <p:sldId id="307" r:id="rId56"/>
    <p:sldId id="308" r:id="rId57"/>
    <p:sldId id="309" r:id="rId58"/>
    <p:sldId id="310" r:id="rId59"/>
    <p:sldId id="311" r:id="rId60"/>
    <p:sldId id="315" r:id="rId61"/>
    <p:sldId id="312" r:id="rId62"/>
    <p:sldId id="313" r:id="rId63"/>
    <p:sldId id="319" r:id="rId64"/>
    <p:sldId id="316" r:id="rId65"/>
    <p:sldId id="317" r:id="rId66"/>
    <p:sldId id="318" r:id="rId67"/>
    <p:sldId id="321" r:id="rId68"/>
    <p:sldId id="323" r:id="rId69"/>
    <p:sldId id="320" r:id="rId70"/>
    <p:sldId id="322" r:id="rId71"/>
    <p:sldId id="324" r:id="rId72"/>
    <p:sldId id="326" r:id="rId73"/>
    <p:sldId id="325" r:id="rId74"/>
    <p:sldId id="327" r:id="rId75"/>
    <p:sldId id="365" r:id="rId76"/>
    <p:sldId id="366" r:id="rId77"/>
    <p:sldId id="367" r:id="rId78"/>
    <p:sldId id="368" r:id="rId79"/>
    <p:sldId id="369" r:id="rId80"/>
    <p:sldId id="370" r:id="rId81"/>
    <p:sldId id="371" r:id="rId82"/>
    <p:sldId id="372" r:id="rId83"/>
    <p:sldId id="375" r:id="rId84"/>
    <p:sldId id="373" r:id="rId85"/>
    <p:sldId id="374" r:id="rId86"/>
    <p:sldId id="377" r:id="rId87"/>
    <p:sldId id="380" r:id="rId88"/>
    <p:sldId id="376" r:id="rId89"/>
    <p:sldId id="379" r:id="rId90"/>
    <p:sldId id="381" r:id="rId91"/>
    <p:sldId id="383" r:id="rId92"/>
    <p:sldId id="378" r:id="rId93"/>
    <p:sldId id="382" r:id="rId94"/>
    <p:sldId id="384" r:id="rId95"/>
    <p:sldId id="390" r:id="rId96"/>
    <p:sldId id="389" r:id="rId97"/>
    <p:sldId id="388" r:id="rId98"/>
    <p:sldId id="387" r:id="rId99"/>
    <p:sldId id="386" r:id="rId100"/>
    <p:sldId id="391" r:id="rId101"/>
    <p:sldId id="392" r:id="rId102"/>
    <p:sldId id="393" r:id="rId103"/>
    <p:sldId id="407" r:id="rId104"/>
    <p:sldId id="403" r:id="rId105"/>
    <p:sldId id="394" r:id="rId106"/>
    <p:sldId id="395" r:id="rId107"/>
    <p:sldId id="398" r:id="rId108"/>
    <p:sldId id="397" r:id="rId109"/>
    <p:sldId id="396" r:id="rId110"/>
    <p:sldId id="399" r:id="rId111"/>
    <p:sldId id="402" r:id="rId112"/>
    <p:sldId id="401" r:id="rId113"/>
    <p:sldId id="406" r:id="rId114"/>
    <p:sldId id="330" r:id="rId115"/>
    <p:sldId id="339" r:id="rId116"/>
    <p:sldId id="340" r:id="rId117"/>
    <p:sldId id="350" r:id="rId118"/>
    <p:sldId id="351" r:id="rId119"/>
    <p:sldId id="352" r:id="rId120"/>
    <p:sldId id="349" r:id="rId121"/>
    <p:sldId id="341" r:id="rId122"/>
    <p:sldId id="342" r:id="rId123"/>
    <p:sldId id="345" r:id="rId124"/>
    <p:sldId id="344" r:id="rId125"/>
    <p:sldId id="346" r:id="rId126"/>
    <p:sldId id="347" r:id="rId127"/>
    <p:sldId id="348" r:id="rId128"/>
    <p:sldId id="353" r:id="rId129"/>
    <p:sldId id="354" r:id="rId130"/>
    <p:sldId id="355" r:id="rId131"/>
    <p:sldId id="356" r:id="rId132"/>
    <p:sldId id="357" r:id="rId133"/>
    <p:sldId id="358" r:id="rId134"/>
    <p:sldId id="359" r:id="rId135"/>
    <p:sldId id="360" r:id="rId136"/>
    <p:sldId id="361" r:id="rId137"/>
    <p:sldId id="363" r:id="rId138"/>
    <p:sldId id="260" r:id="rId139"/>
    <p:sldId id="404" r:id="rId140"/>
    <p:sldId id="277" r:id="rId141"/>
    <p:sldId id="258" r:id="rId142"/>
    <p:sldId id="272" r:id="rId143"/>
    <p:sldId id="271" r:id="rId144"/>
    <p:sldId id="270" r:id="rId145"/>
    <p:sldId id="281" r:id="rId146"/>
    <p:sldId id="285" r:id="rId147"/>
    <p:sldId id="283" r:id="rId148"/>
    <p:sldId id="282" r:id="rId1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www.techtarget.com/searchstorage/definition/network-attached-storag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772400" cy="1012821"/>
          </a:xfrm>
        </p:spPr>
        <p:txBody>
          <a:bodyPr>
            <a:noAutofit/>
          </a:bodyPr>
          <a:lstStyle/>
          <a:p>
            <a:r>
              <a:rPr lang="en-IN" b="1" dirty="0" smtClean="0">
                <a:solidFill>
                  <a:schemeClr val="accent1">
                    <a:lumMod val="75000"/>
                  </a:schemeClr>
                </a:solidFill>
                <a:latin typeface="Cambria" pitchFamily="18" charset="0"/>
                <a:ea typeface="Cambria" pitchFamily="18" charset="0"/>
              </a:rPr>
              <a:t>BIG DATA ANALYTICS</a:t>
            </a:r>
            <a:endParaRPr lang="en-IN" b="1" dirty="0">
              <a:solidFill>
                <a:schemeClr val="accent1">
                  <a:lumMod val="75000"/>
                </a:schemeClr>
              </a:solidFill>
              <a:latin typeface="Cambria" pitchFamily="18" charset="0"/>
              <a:ea typeface="Cambria" pitchFamily="18" charset="0"/>
            </a:endParaRPr>
          </a:p>
        </p:txBody>
      </p:sp>
      <p:sp>
        <p:nvSpPr>
          <p:cNvPr id="3" name="Subtitle 2"/>
          <p:cNvSpPr>
            <a:spLocks noGrp="1"/>
          </p:cNvSpPr>
          <p:nvPr>
            <p:ph type="subTitle" idx="1"/>
          </p:nvPr>
        </p:nvSpPr>
        <p:spPr>
          <a:xfrm>
            <a:off x="1371600" y="2413000"/>
            <a:ext cx="6400800" cy="1578000"/>
          </a:xfrm>
        </p:spPr>
        <p:txBody>
          <a:bodyPr>
            <a:normAutofit/>
          </a:bodyPr>
          <a:lstStyle/>
          <a:p>
            <a:r>
              <a:rPr lang="en-IN" sz="2800" dirty="0" smtClean="0">
                <a:latin typeface="Cambria" pitchFamily="18" charset="0"/>
                <a:ea typeface="Cambria" pitchFamily="18" charset="0"/>
              </a:rPr>
              <a:t>Unit-2</a:t>
            </a:r>
          </a:p>
        </p:txBody>
      </p:sp>
      <p:sp>
        <p:nvSpPr>
          <p:cNvPr id="9" name="Rectangle 8"/>
          <p:cNvSpPr/>
          <p:nvPr/>
        </p:nvSpPr>
        <p:spPr>
          <a:xfrm>
            <a:off x="5638800" y="4749800"/>
            <a:ext cx="928694" cy="15240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 name="TextBox 9"/>
          <p:cNvSpPr txBox="1"/>
          <p:nvPr/>
        </p:nvSpPr>
        <p:spPr>
          <a:xfrm>
            <a:off x="6629400" y="4749801"/>
            <a:ext cx="2000264" cy="1031051"/>
          </a:xfrm>
          <a:prstGeom prst="rect">
            <a:avLst/>
          </a:prstGeom>
          <a:noFill/>
        </p:spPr>
        <p:txBody>
          <a:bodyPr wrap="square" rtlCol="0">
            <a:spAutoFit/>
          </a:bodyPr>
          <a:lstStyle/>
          <a:p>
            <a:r>
              <a:rPr lang="en-US" sz="1100" u="sng" dirty="0" smtClean="0">
                <a:latin typeface="Cambria" pitchFamily="18" charset="0"/>
                <a:ea typeface="Cambria" pitchFamily="18" charset="0"/>
              </a:rPr>
              <a:t>Presented By:</a:t>
            </a:r>
          </a:p>
          <a:p>
            <a:r>
              <a:rPr lang="en-US" sz="1400" b="1" dirty="0" smtClean="0">
                <a:solidFill>
                  <a:schemeClr val="accent1">
                    <a:lumMod val="75000"/>
                  </a:schemeClr>
                </a:solidFill>
                <a:latin typeface="Cambria" pitchFamily="18" charset="0"/>
                <a:ea typeface="Cambria" pitchFamily="18" charset="0"/>
              </a:rPr>
              <a:t>Dr.R.Tamilkodi</a:t>
            </a:r>
          </a:p>
          <a:p>
            <a:r>
              <a:rPr lang="en-US" sz="1200" dirty="0" smtClean="0">
                <a:solidFill>
                  <a:schemeClr val="bg1">
                    <a:lumMod val="50000"/>
                  </a:schemeClr>
                </a:solidFill>
                <a:latin typeface="Cambria" pitchFamily="18" charset="0"/>
                <a:ea typeface="Cambria" pitchFamily="18" charset="0"/>
              </a:rPr>
              <a:t>Professor</a:t>
            </a:r>
          </a:p>
          <a:p>
            <a:r>
              <a:rPr lang="en-US" sz="1200" dirty="0" smtClean="0">
                <a:solidFill>
                  <a:schemeClr val="bg1">
                    <a:lumMod val="50000"/>
                  </a:schemeClr>
                </a:solidFill>
                <a:latin typeface="Cambria" pitchFamily="18" charset="0"/>
                <a:ea typeface="Cambria" pitchFamily="18" charset="0"/>
              </a:rPr>
              <a:t>MCA</a:t>
            </a:r>
          </a:p>
          <a:p>
            <a:r>
              <a:rPr lang="en-IN" sz="1200" dirty="0" smtClean="0">
                <a:solidFill>
                  <a:schemeClr val="bg1">
                    <a:lumMod val="50000"/>
                  </a:schemeClr>
                </a:solidFill>
                <a:latin typeface="Cambria" pitchFamily="18" charset="0"/>
                <a:ea typeface="Cambria" pitchFamily="18" charset="0"/>
              </a:rPr>
              <a:t>GIET(A)</a:t>
            </a:r>
          </a:p>
        </p:txBody>
      </p:sp>
      <p:sp>
        <p:nvSpPr>
          <p:cNvPr id="11" name="TextBox 10"/>
          <p:cNvSpPr txBox="1"/>
          <p:nvPr/>
        </p:nvSpPr>
        <p:spPr>
          <a:xfrm>
            <a:off x="352396" y="5594728"/>
            <a:ext cx="4295804" cy="661720"/>
          </a:xfrm>
          <a:prstGeom prst="rect">
            <a:avLst/>
          </a:prstGeom>
          <a:noFill/>
        </p:spPr>
        <p:txBody>
          <a:bodyPr wrap="square" rtlCol="0">
            <a:spAutoFit/>
          </a:bodyPr>
          <a:lstStyle/>
          <a:p>
            <a:r>
              <a:rPr lang="en-US" sz="1100" u="sng" dirty="0" smtClean="0">
                <a:latin typeface="Cambria" pitchFamily="18" charset="0"/>
                <a:ea typeface="Cambria" pitchFamily="18" charset="0"/>
              </a:rPr>
              <a:t>Lecture Details:</a:t>
            </a:r>
          </a:p>
          <a:p>
            <a:r>
              <a:rPr lang="en-US" sz="1400" b="1" dirty="0" smtClean="0">
                <a:solidFill>
                  <a:schemeClr val="accent1">
                    <a:lumMod val="75000"/>
                  </a:schemeClr>
                </a:solidFill>
                <a:latin typeface="Cambria" pitchFamily="18" charset="0"/>
                <a:ea typeface="Cambria" pitchFamily="18" charset="0"/>
              </a:rPr>
              <a:t>TOPIC NAME</a:t>
            </a:r>
          </a:p>
          <a:p>
            <a:r>
              <a:rPr lang="en-US" sz="1200" dirty="0" smtClean="0">
                <a:latin typeface="Cambria" pitchFamily="18" charset="0"/>
                <a:ea typeface="Cambria" pitchFamily="18" charset="0"/>
              </a:rPr>
              <a:t>Big Data Analytics/B.Tech,III-Year /VI-Sem.</a:t>
            </a:r>
            <a:endParaRPr lang="en-IN" sz="1200" dirty="0" smtClean="0">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609600" y="1219200"/>
            <a:ext cx="7780020" cy="39547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b="1" dirty="0" smtClean="0">
                <a:solidFill>
                  <a:srgbClr val="FF0000"/>
                </a:solidFill>
              </a:rPr>
              <a:t>HDFS Commands</a:t>
            </a:r>
            <a:endParaRPr lang="en-US" sz="3200" dirty="0">
              <a:solidFill>
                <a:srgbClr val="FF0000"/>
              </a:solidFill>
            </a:endParaRPr>
          </a:p>
        </p:txBody>
      </p:sp>
      <p:sp>
        <p:nvSpPr>
          <p:cNvPr id="3" name="Content Placeholder 2"/>
          <p:cNvSpPr>
            <a:spLocks noGrp="1"/>
          </p:cNvSpPr>
          <p:nvPr>
            <p:ph idx="1"/>
          </p:nvPr>
        </p:nvSpPr>
        <p:spPr>
          <a:xfrm>
            <a:off x="457200" y="1066801"/>
            <a:ext cx="8229600" cy="2057400"/>
          </a:xfrm>
        </p:spPr>
        <p:txBody>
          <a:bodyPr>
            <a:normAutofit/>
          </a:bodyPr>
          <a:lstStyle/>
          <a:p>
            <a:r>
              <a:rPr lang="en-GB" sz="2400" dirty="0" smtClean="0">
                <a:latin typeface="Times New Roman" pitchFamily="18" charset="0"/>
                <a:cs typeface="Times New Roman" pitchFamily="18" charset="0"/>
              </a:rPr>
              <a:t>To use the HDFS commands, first you need to start the Hadoop services using the following command:</a:t>
            </a:r>
            <a:endParaRPr lang="en-US" sz="2400" dirty="0">
              <a:latin typeface="Times New Roman" pitchFamily="18" charset="0"/>
              <a:cs typeface="Times New Roman" pitchFamily="18" charset="0"/>
            </a:endParaRPr>
          </a:p>
        </p:txBody>
      </p:sp>
      <p:sp>
        <p:nvSpPr>
          <p:cNvPr id="120833" name="Rectangle 1"/>
          <p:cNvSpPr>
            <a:spLocks noChangeArrowheads="1"/>
          </p:cNvSpPr>
          <p:nvPr/>
        </p:nvSpPr>
        <p:spPr bwMode="auto">
          <a:xfrm>
            <a:off x="1143000" y="2057400"/>
            <a:ext cx="7010400" cy="248766"/>
          </a:xfrm>
          <a:prstGeom prst="rect">
            <a:avLst/>
          </a:prstGeom>
          <a:no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73239"/>
                </a:solidFill>
                <a:effectLst/>
                <a:latin typeface="Consolas" pitchFamily="49" charset="0"/>
                <a:cs typeface="Arial" pitchFamily="34" charset="0"/>
              </a:rPr>
              <a:t>sbin/start-all.sh</a:t>
            </a:r>
            <a:r>
              <a:rPr kumimoji="0" lang="en-US" sz="6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834" name="Rectangle 2"/>
          <p:cNvSpPr>
            <a:spLocks noChangeArrowheads="1"/>
          </p:cNvSpPr>
          <p:nvPr/>
        </p:nvSpPr>
        <p:spPr bwMode="auto">
          <a:xfrm>
            <a:off x="685800" y="2514600"/>
            <a:ext cx="8229600" cy="1172096"/>
          </a:xfrm>
          <a:prstGeom prst="rect">
            <a:avLst/>
          </a:prstGeom>
          <a:no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73239"/>
                </a:solidFill>
                <a:effectLst/>
                <a:latin typeface="Times New Roman" pitchFamily="18" charset="0"/>
                <a:cs typeface="Times New Roman" pitchFamily="18" charset="0"/>
              </a:rPr>
              <a:t>To check the Hadoop services are up and running use the following command:</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73239"/>
                </a:solidFill>
                <a:effectLst/>
                <a:latin typeface="Times New Roman" pitchFamily="18" charset="0"/>
                <a:cs typeface="Times New Roman" pitchFamily="18" charset="0"/>
              </a:rPr>
              <a:t>jps</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120837" name="Picture 5"/>
          <p:cNvPicPr>
            <a:picLocks noChangeAspect="1" noChangeArrowheads="1"/>
          </p:cNvPicPr>
          <p:nvPr/>
        </p:nvPicPr>
        <p:blipFill>
          <a:blip r:embed="rId2"/>
          <a:srcRect/>
          <a:stretch>
            <a:fillRect/>
          </a:stretch>
        </p:blipFill>
        <p:spPr bwMode="auto">
          <a:xfrm>
            <a:off x="1066800" y="4191000"/>
            <a:ext cx="4400550" cy="1504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96000"/>
          </a:xfrm>
        </p:spPr>
        <p:txBody>
          <a:bodyPr>
            <a:normAutofit fontScale="92500"/>
          </a:bodyPr>
          <a:lstStyle/>
          <a:p>
            <a:pPr algn="just" fontAlgn="base">
              <a:buNone/>
            </a:pPr>
            <a:r>
              <a:rPr lang="en-GB" sz="2400" b="1" dirty="0" smtClean="0">
                <a:latin typeface="Times New Roman" pitchFamily="18" charset="0"/>
                <a:cs typeface="Times New Roman" pitchFamily="18" charset="0"/>
              </a:rPr>
              <a:t>ls:</a:t>
            </a:r>
            <a:r>
              <a:rPr lang="en-GB" sz="2400" dirty="0" smtClean="0">
                <a:latin typeface="Times New Roman" pitchFamily="18" charset="0"/>
                <a:cs typeface="Times New Roman" pitchFamily="18" charset="0"/>
              </a:rPr>
              <a:t> This command is used to list all the files. Use </a:t>
            </a:r>
            <a:r>
              <a:rPr lang="en-GB" sz="2400" i="1" dirty="0" smtClean="0">
                <a:latin typeface="Times New Roman" pitchFamily="18" charset="0"/>
                <a:cs typeface="Times New Roman" pitchFamily="18" charset="0"/>
              </a:rPr>
              <a:t>lsr</a:t>
            </a:r>
            <a:r>
              <a:rPr lang="en-GB" sz="2400" dirty="0" smtClean="0">
                <a:latin typeface="Times New Roman" pitchFamily="18" charset="0"/>
                <a:cs typeface="Times New Roman" pitchFamily="18" charset="0"/>
              </a:rPr>
              <a:t> for recursive approach. It is useful when we want a hierarchy of a folder.</a:t>
            </a:r>
            <a:r>
              <a:rPr lang="en-GB" sz="2400" b="1" dirty="0" smtClean="0">
                <a:latin typeface="Times New Roman" pitchFamily="18" charset="0"/>
                <a:cs typeface="Times New Roman" pitchFamily="18" charset="0"/>
              </a:rPr>
              <a:t>Syntax:</a:t>
            </a:r>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bin/hdfs dfs -ls &lt;path&gt;</a:t>
            </a:r>
          </a:p>
          <a:p>
            <a:pPr algn="just" fontAlgn="base">
              <a:buNone/>
            </a:pPr>
            <a:r>
              <a:rPr lang="en-US" sz="2400" b="1" dirty="0" smtClean="0">
                <a:latin typeface="Times New Roman" pitchFamily="18" charset="0"/>
                <a:cs typeface="Times New Roman" pitchFamily="18" charset="0"/>
              </a:rPr>
              <a:t>mkdir</a:t>
            </a:r>
            <a:r>
              <a:rPr lang="en-US" sz="2400" dirty="0" smtClean="0">
                <a:latin typeface="Times New Roman" pitchFamily="18" charset="0"/>
                <a:cs typeface="Times New Roman" pitchFamily="18" charset="0"/>
              </a:rPr>
              <a:t>: To create a directory. In Hadoop </a:t>
            </a:r>
            <a:r>
              <a:rPr lang="en-US" sz="2400" i="1" dirty="0" smtClean="0">
                <a:latin typeface="Times New Roman" pitchFamily="18" charset="0"/>
                <a:cs typeface="Times New Roman" pitchFamily="18" charset="0"/>
              </a:rPr>
              <a:t>dfs </a:t>
            </a:r>
            <a:r>
              <a:rPr lang="en-US" sz="2400" dirty="0" smtClean="0">
                <a:latin typeface="Times New Roman" pitchFamily="18" charset="0"/>
                <a:cs typeface="Times New Roman" pitchFamily="18" charset="0"/>
              </a:rPr>
              <a:t>there is no home directory by default. So let’s first create it.</a:t>
            </a:r>
            <a:r>
              <a:rPr lang="en-US" sz="2400" b="1" dirty="0" smtClean="0">
                <a:latin typeface="Times New Roman" pitchFamily="18" charset="0"/>
                <a:cs typeface="Times New Roman" pitchFamily="18" charset="0"/>
              </a:rPr>
              <a:t>Syntax:</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bin/hdfs dfs -mkdir &lt;folder name&gt; creating home directory: hdfs/bin -mkdir /user hdfs/bin -mkdir /user/username -&gt; write the username of your computer </a:t>
            </a:r>
          </a:p>
          <a:p>
            <a:pPr fontAlgn="base">
              <a:buNone/>
            </a:pPr>
            <a:r>
              <a:rPr lang="en-GB" sz="2400" b="1" dirty="0" smtClean="0">
                <a:latin typeface="Times New Roman" pitchFamily="18" charset="0"/>
                <a:cs typeface="Times New Roman" pitchFamily="18" charset="0"/>
              </a:rPr>
              <a:t>touchz</a:t>
            </a:r>
            <a:r>
              <a:rPr lang="en-GB" sz="2400" dirty="0" smtClean="0">
                <a:latin typeface="Times New Roman" pitchFamily="18" charset="0"/>
                <a:cs typeface="Times New Roman" pitchFamily="18" charset="0"/>
              </a:rPr>
              <a:t>: It creates an empty file.</a:t>
            </a:r>
            <a:r>
              <a:rPr lang="en-GB" sz="2400" b="1" dirty="0" smtClean="0">
                <a:latin typeface="Times New Roman" pitchFamily="18" charset="0"/>
                <a:cs typeface="Times New Roman" pitchFamily="18" charset="0"/>
              </a:rPr>
              <a:t>Syntax:</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bin/hdfs dfs -touchz &lt;file_path&gt;</a:t>
            </a:r>
          </a:p>
          <a:p>
            <a:pPr fontAlgn="base">
              <a:buNone/>
            </a:pPr>
            <a:r>
              <a:rPr lang="en-GB" sz="2400" b="1" dirty="0" smtClean="0">
                <a:latin typeface="Times New Roman" pitchFamily="18" charset="0"/>
                <a:cs typeface="Times New Roman" pitchFamily="18" charset="0"/>
              </a:rPr>
              <a:t>copyFromLocal (or) put:</a:t>
            </a:r>
            <a:r>
              <a:rPr lang="en-GB" sz="2400" dirty="0" smtClean="0">
                <a:latin typeface="Times New Roman" pitchFamily="18" charset="0"/>
                <a:cs typeface="Times New Roman" pitchFamily="18" charset="0"/>
              </a:rPr>
              <a:t> To copy files/folders from local file system to hdfs store. This is the most important command. Local filesystem means the files present on the OS.</a:t>
            </a:r>
            <a:r>
              <a:rPr lang="en-GB" sz="2400" b="1" dirty="0" smtClean="0">
                <a:latin typeface="Times New Roman" pitchFamily="18" charset="0"/>
                <a:cs typeface="Times New Roman" pitchFamily="18" charset="0"/>
              </a:rPr>
              <a:t>Syntax:</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bin/hdfs dfs -copyFromLocal &lt;local file path&gt; &lt;dest(present on hdfs)&gt;</a:t>
            </a:r>
          </a:p>
          <a:p>
            <a:pPr fontAlgn="base">
              <a:buNone/>
            </a:pPr>
            <a:r>
              <a:rPr lang="en-US" sz="2400" b="1" dirty="0" smtClean="0">
                <a:latin typeface="Times New Roman" pitchFamily="18" charset="0"/>
                <a:cs typeface="Times New Roman" pitchFamily="18" charset="0"/>
              </a:rPr>
              <a:t>cat:</a:t>
            </a:r>
            <a:r>
              <a:rPr lang="en-US" sz="2400" dirty="0" smtClean="0">
                <a:latin typeface="Times New Roman" pitchFamily="18" charset="0"/>
                <a:cs typeface="Times New Roman" pitchFamily="18" charset="0"/>
              </a:rPr>
              <a:t> To print file contents.</a:t>
            </a:r>
            <a:r>
              <a:rPr lang="en-US" sz="2400" b="1" dirty="0" smtClean="0">
                <a:latin typeface="Times New Roman" pitchFamily="18" charset="0"/>
                <a:cs typeface="Times New Roman" pitchFamily="18" charset="0"/>
              </a:rPr>
              <a:t>Syntax:</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bin/hdfs dfs -cat &lt;path&gt;</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fontScale="62500" lnSpcReduction="20000"/>
          </a:bodyPr>
          <a:lstStyle/>
          <a:p>
            <a:pPr algn="just" fontAlgn="base">
              <a:buNone/>
            </a:pPr>
            <a:r>
              <a:rPr lang="en-US" b="1" dirty="0" smtClean="0">
                <a:latin typeface="Times New Roman" pitchFamily="18" charset="0"/>
                <a:cs typeface="Times New Roman" pitchFamily="18" charset="0"/>
              </a:rPr>
              <a:t>copyToLocal (or) get:</a:t>
            </a:r>
            <a:r>
              <a:rPr lang="en-US" dirty="0" smtClean="0">
                <a:latin typeface="Times New Roman" pitchFamily="18" charset="0"/>
                <a:cs typeface="Times New Roman" pitchFamily="18" charset="0"/>
              </a:rPr>
              <a:t> To copy files/folders from hdfs store to local file system.</a:t>
            </a:r>
            <a:r>
              <a:rPr lang="en-US" b="1" dirty="0" smtClean="0">
                <a:latin typeface="Times New Roman" pitchFamily="18" charset="0"/>
                <a:cs typeface="Times New Roman" pitchFamily="18" charset="0"/>
              </a:rPr>
              <a:t>Syntax:</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bin/hdfs dfs -copyToLocal &lt;&lt;srcfile(on hdfs)&gt; &lt;local file dest&gt;</a:t>
            </a:r>
          </a:p>
          <a:p>
            <a:pPr algn="just" fontAlgn="base">
              <a:buNone/>
            </a:pPr>
            <a:r>
              <a:rPr lang="en-GB" b="1" dirty="0" smtClean="0">
                <a:latin typeface="Times New Roman" pitchFamily="18" charset="0"/>
                <a:cs typeface="Times New Roman" pitchFamily="18" charset="0"/>
              </a:rPr>
              <a:t>moveFromLocal:</a:t>
            </a:r>
            <a:r>
              <a:rPr lang="en-GB" dirty="0" smtClean="0">
                <a:latin typeface="Times New Roman" pitchFamily="18" charset="0"/>
                <a:cs typeface="Times New Roman" pitchFamily="18" charset="0"/>
              </a:rPr>
              <a:t> This command will move file from local to hdfs.</a:t>
            </a:r>
            <a:r>
              <a:rPr lang="en-GB" b="1" dirty="0" smtClean="0">
                <a:latin typeface="Times New Roman" pitchFamily="18" charset="0"/>
                <a:cs typeface="Times New Roman" pitchFamily="18" charset="0"/>
              </a:rPr>
              <a:t>Syntax:</a:t>
            </a:r>
            <a:endParaRPr lang="en-GB" dirty="0" smtClean="0">
              <a:latin typeface="Times New Roman" pitchFamily="18" charset="0"/>
              <a:cs typeface="Times New Roman" pitchFamily="18" charset="0"/>
            </a:endParaRPr>
          </a:p>
          <a:p>
            <a:pPr algn="just"/>
            <a:r>
              <a:rPr lang="en-GB" dirty="0" smtClean="0">
                <a:latin typeface="Times New Roman" pitchFamily="18" charset="0"/>
                <a:cs typeface="Times New Roman" pitchFamily="18" charset="0"/>
              </a:rPr>
              <a:t>bin/hdfs dfs -moveFromLocal &lt;local src&gt; &lt;dest(on hdfs)&gt; </a:t>
            </a:r>
          </a:p>
          <a:p>
            <a:pPr algn="just" fontAlgn="base">
              <a:buNone/>
            </a:pPr>
            <a:r>
              <a:rPr lang="en-US" b="1" dirty="0" smtClean="0">
                <a:latin typeface="Times New Roman" pitchFamily="18" charset="0"/>
                <a:cs typeface="Times New Roman" pitchFamily="18" charset="0"/>
              </a:rPr>
              <a:t>cp: </a:t>
            </a:r>
            <a:r>
              <a:rPr lang="en-US" dirty="0" smtClean="0">
                <a:latin typeface="Times New Roman" pitchFamily="18" charset="0"/>
                <a:cs typeface="Times New Roman" pitchFamily="18" charset="0"/>
              </a:rPr>
              <a:t>This command is used to copy files within hdfs. Lets copy folder </a:t>
            </a:r>
            <a:r>
              <a:rPr lang="en-US" i="1" dirty="0" smtClean="0">
                <a:latin typeface="Times New Roman" pitchFamily="18" charset="0"/>
                <a:cs typeface="Times New Roman" pitchFamily="18" charset="0"/>
              </a:rPr>
              <a:t>geeks </a:t>
            </a:r>
            <a:r>
              <a:rPr lang="en-US" dirty="0" smtClean="0">
                <a:latin typeface="Times New Roman" pitchFamily="18" charset="0"/>
                <a:cs typeface="Times New Roman" pitchFamily="18" charset="0"/>
              </a:rPr>
              <a:t>to </a:t>
            </a:r>
            <a:r>
              <a:rPr lang="en-US" i="1" dirty="0" smtClean="0">
                <a:latin typeface="Times New Roman" pitchFamily="18" charset="0"/>
                <a:cs typeface="Times New Roman" pitchFamily="18" charset="0"/>
              </a:rPr>
              <a:t>geeks_copied</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Syntax:</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bin/hdfs dfs -cp &lt;src(on hdfs)&gt; &lt;dest(on hdfs)&gt;</a:t>
            </a:r>
          </a:p>
          <a:p>
            <a:pPr algn="just" fontAlgn="base">
              <a:buNone/>
            </a:pPr>
            <a:r>
              <a:rPr lang="en-US" b="1" dirty="0" smtClean="0">
                <a:latin typeface="Times New Roman" pitchFamily="18" charset="0"/>
                <a:cs typeface="Times New Roman" pitchFamily="18" charset="0"/>
              </a:rPr>
              <a:t>mv:</a:t>
            </a:r>
            <a:r>
              <a:rPr lang="en-US" dirty="0" smtClean="0">
                <a:latin typeface="Times New Roman" pitchFamily="18" charset="0"/>
                <a:cs typeface="Times New Roman" pitchFamily="18" charset="0"/>
              </a:rPr>
              <a:t> This command is used to move files within hdfs. Lets cut-paste a file </a:t>
            </a:r>
            <a:r>
              <a:rPr lang="en-US" i="1" dirty="0" smtClean="0">
                <a:latin typeface="Times New Roman" pitchFamily="18" charset="0"/>
                <a:cs typeface="Times New Roman" pitchFamily="18" charset="0"/>
              </a:rPr>
              <a:t>myfile.txt</a:t>
            </a:r>
            <a:r>
              <a:rPr lang="en-US" dirty="0" smtClean="0">
                <a:latin typeface="Times New Roman" pitchFamily="18" charset="0"/>
                <a:cs typeface="Times New Roman" pitchFamily="18" charset="0"/>
              </a:rPr>
              <a:t> from </a:t>
            </a:r>
            <a:r>
              <a:rPr lang="en-US" i="1" dirty="0" smtClean="0">
                <a:latin typeface="Times New Roman" pitchFamily="18" charset="0"/>
                <a:cs typeface="Times New Roman" pitchFamily="18" charset="0"/>
              </a:rPr>
              <a:t>geeks </a:t>
            </a:r>
            <a:r>
              <a:rPr lang="en-US" dirty="0" smtClean="0">
                <a:latin typeface="Times New Roman" pitchFamily="18" charset="0"/>
                <a:cs typeface="Times New Roman" pitchFamily="18" charset="0"/>
              </a:rPr>
              <a:t>folder to </a:t>
            </a:r>
            <a:r>
              <a:rPr lang="en-US" i="1" dirty="0" smtClean="0">
                <a:latin typeface="Times New Roman" pitchFamily="18" charset="0"/>
                <a:cs typeface="Times New Roman" pitchFamily="18" charset="0"/>
              </a:rPr>
              <a:t>geeks_copied</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Syntax:</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bin/hdfs dfs -mv &lt;src(on hdfs)&gt; &lt;src(on hdfs)&gt;</a:t>
            </a:r>
          </a:p>
          <a:p>
            <a:pPr algn="just" fontAlgn="base">
              <a:buNone/>
            </a:pPr>
            <a:r>
              <a:rPr lang="en-GB" b="1" dirty="0" smtClean="0">
                <a:latin typeface="Times New Roman" pitchFamily="18" charset="0"/>
                <a:cs typeface="Times New Roman" pitchFamily="18" charset="0"/>
              </a:rPr>
              <a:t>rmr:</a:t>
            </a:r>
            <a:r>
              <a:rPr lang="en-GB" dirty="0" smtClean="0">
                <a:latin typeface="Times New Roman" pitchFamily="18" charset="0"/>
                <a:cs typeface="Times New Roman" pitchFamily="18" charset="0"/>
              </a:rPr>
              <a:t> This command deletes a file from HDFS </a:t>
            </a:r>
            <a:r>
              <a:rPr lang="en-GB" i="1" dirty="0" smtClean="0">
                <a:latin typeface="Times New Roman" pitchFamily="18" charset="0"/>
                <a:cs typeface="Times New Roman" pitchFamily="18" charset="0"/>
              </a:rPr>
              <a:t>recursively</a:t>
            </a:r>
            <a:r>
              <a:rPr lang="en-GB" dirty="0" smtClean="0">
                <a:latin typeface="Times New Roman" pitchFamily="18" charset="0"/>
                <a:cs typeface="Times New Roman" pitchFamily="18" charset="0"/>
              </a:rPr>
              <a:t>. It is very useful command when you want to delete a </a:t>
            </a:r>
            <a:r>
              <a:rPr lang="en-GB" i="1" dirty="0" smtClean="0">
                <a:latin typeface="Times New Roman" pitchFamily="18" charset="0"/>
                <a:cs typeface="Times New Roman" pitchFamily="18" charset="0"/>
              </a:rPr>
              <a:t>non-empty directory</a:t>
            </a:r>
            <a:r>
              <a:rPr lang="en-GB" dirty="0" smtClean="0">
                <a:latin typeface="Times New Roman" pitchFamily="18" charset="0"/>
                <a:cs typeface="Times New Roman" pitchFamily="18" charset="0"/>
              </a:rPr>
              <a:t>.</a:t>
            </a:r>
            <a:r>
              <a:rPr lang="en-GB" b="1" dirty="0" smtClean="0">
                <a:latin typeface="Times New Roman" pitchFamily="18" charset="0"/>
                <a:cs typeface="Times New Roman" pitchFamily="18" charset="0"/>
              </a:rPr>
              <a:t>Syntax:</a:t>
            </a:r>
            <a:endParaRPr lang="en-GB" dirty="0" smtClean="0">
              <a:latin typeface="Times New Roman" pitchFamily="18" charset="0"/>
              <a:cs typeface="Times New Roman" pitchFamily="18" charset="0"/>
            </a:endParaRPr>
          </a:p>
          <a:p>
            <a:pPr algn="just"/>
            <a:r>
              <a:rPr lang="en-GB" dirty="0" smtClean="0">
                <a:latin typeface="Times New Roman" pitchFamily="18" charset="0"/>
                <a:cs typeface="Times New Roman" pitchFamily="18" charset="0"/>
              </a:rPr>
              <a:t>bin/hdfs dfs -rmr &lt;filename/directoryName&gt;</a:t>
            </a:r>
          </a:p>
          <a:p>
            <a:pPr algn="just" fontAlgn="base">
              <a:buNone/>
            </a:pPr>
            <a:r>
              <a:rPr lang="en-GB" b="1" dirty="0" smtClean="0">
                <a:latin typeface="Times New Roman" pitchFamily="18" charset="0"/>
                <a:cs typeface="Times New Roman" pitchFamily="18" charset="0"/>
              </a:rPr>
              <a:t>du:</a:t>
            </a:r>
            <a:r>
              <a:rPr lang="en-GB" dirty="0" smtClean="0">
                <a:latin typeface="Times New Roman" pitchFamily="18" charset="0"/>
                <a:cs typeface="Times New Roman" pitchFamily="18" charset="0"/>
              </a:rPr>
              <a:t> It will give the size of each file in directory.</a:t>
            </a:r>
            <a:r>
              <a:rPr lang="en-GB" b="1" dirty="0" smtClean="0">
                <a:latin typeface="Times New Roman" pitchFamily="18" charset="0"/>
                <a:cs typeface="Times New Roman" pitchFamily="18" charset="0"/>
              </a:rPr>
              <a:t>Syntax:</a:t>
            </a:r>
            <a:endParaRPr lang="en-GB" dirty="0" smtClean="0">
              <a:latin typeface="Times New Roman" pitchFamily="18" charset="0"/>
              <a:cs typeface="Times New Roman" pitchFamily="18" charset="0"/>
            </a:endParaRPr>
          </a:p>
          <a:p>
            <a:pPr algn="just"/>
            <a:r>
              <a:rPr lang="en-GB" dirty="0" smtClean="0">
                <a:latin typeface="Times New Roman" pitchFamily="18" charset="0"/>
                <a:cs typeface="Times New Roman" pitchFamily="18" charset="0"/>
              </a:rPr>
              <a:t>bin/hdfs dfs -du &lt;dirName&gt;</a:t>
            </a:r>
          </a:p>
          <a:p>
            <a:pPr algn="just" fontAlgn="base">
              <a:buNone/>
            </a:pPr>
            <a:r>
              <a:rPr lang="en-GB" b="1" dirty="0" smtClean="0">
                <a:latin typeface="Times New Roman" pitchFamily="18" charset="0"/>
                <a:cs typeface="Times New Roman" pitchFamily="18" charset="0"/>
              </a:rPr>
              <a:t>dus:</a:t>
            </a:r>
            <a:r>
              <a:rPr lang="en-GB" dirty="0" smtClean="0">
                <a:latin typeface="Times New Roman" pitchFamily="18" charset="0"/>
                <a:cs typeface="Times New Roman" pitchFamily="18" charset="0"/>
              </a:rPr>
              <a:t>: This command will give the total size of directory/file.</a:t>
            </a:r>
            <a:r>
              <a:rPr lang="en-GB" b="1" dirty="0" smtClean="0">
                <a:latin typeface="Times New Roman" pitchFamily="18" charset="0"/>
                <a:cs typeface="Times New Roman" pitchFamily="18" charset="0"/>
              </a:rPr>
              <a:t>Syntax:</a:t>
            </a:r>
            <a:endParaRPr lang="en-GB" dirty="0" smtClean="0">
              <a:latin typeface="Times New Roman" pitchFamily="18" charset="0"/>
              <a:cs typeface="Times New Roman" pitchFamily="18" charset="0"/>
            </a:endParaRPr>
          </a:p>
          <a:p>
            <a:pPr algn="just"/>
            <a:r>
              <a:rPr lang="en-GB" dirty="0" smtClean="0">
                <a:latin typeface="Times New Roman" pitchFamily="18" charset="0"/>
                <a:cs typeface="Times New Roman" pitchFamily="18" charset="0"/>
              </a:rPr>
              <a:t>bin/hdfs dfs -dus &lt;dirName&gt;</a:t>
            </a:r>
          </a:p>
          <a:p>
            <a:pPr algn="just" fontAlgn="base">
              <a:buNone/>
            </a:pPr>
            <a:r>
              <a:rPr lang="en-GB" b="1" dirty="0" smtClean="0">
                <a:latin typeface="Times New Roman" pitchFamily="18" charset="0"/>
                <a:cs typeface="Times New Roman" pitchFamily="18" charset="0"/>
              </a:rPr>
              <a:t>stat:</a:t>
            </a:r>
            <a:r>
              <a:rPr lang="en-GB" dirty="0" smtClean="0">
                <a:latin typeface="Times New Roman" pitchFamily="18" charset="0"/>
                <a:cs typeface="Times New Roman" pitchFamily="18" charset="0"/>
              </a:rPr>
              <a:t> It will give the last modified time of directory or path. In short it will give stats of the directory or file.</a:t>
            </a:r>
            <a:r>
              <a:rPr lang="en-GB" b="1" dirty="0" smtClean="0">
                <a:latin typeface="Times New Roman" pitchFamily="18" charset="0"/>
                <a:cs typeface="Times New Roman" pitchFamily="18" charset="0"/>
              </a:rPr>
              <a:t>Syntax:</a:t>
            </a:r>
            <a:endParaRPr lang="en-GB" dirty="0" smtClean="0">
              <a:latin typeface="Times New Roman" pitchFamily="18" charset="0"/>
              <a:cs typeface="Times New Roman" pitchFamily="18" charset="0"/>
            </a:endParaRPr>
          </a:p>
          <a:p>
            <a:pPr algn="just"/>
            <a:r>
              <a:rPr lang="en-GB" dirty="0" smtClean="0">
                <a:latin typeface="Times New Roman" pitchFamily="18" charset="0"/>
                <a:cs typeface="Times New Roman" pitchFamily="18" charset="0"/>
              </a:rPr>
              <a:t>bin/hdfs dfs -stat &lt;hdfs file&gt;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533400" y="609600"/>
            <a:ext cx="7853723" cy="6089605"/>
          </a:xfrm>
          <a:prstGeom prst="rect">
            <a:avLst/>
          </a:prstGeom>
          <a:noFill/>
          <a:ln w="9525">
            <a:noFill/>
            <a:miter lim="800000"/>
            <a:headEnd/>
            <a:tailEnd/>
          </a:ln>
          <a:effectLst/>
        </p:spPr>
      </p:pic>
      <p:sp>
        <p:nvSpPr>
          <p:cNvPr id="5" name="Title 1"/>
          <p:cNvSpPr>
            <a:spLocks noGrp="1"/>
          </p:cNvSpPr>
          <p:nvPr>
            <p:ph type="title"/>
          </p:nvPr>
        </p:nvSpPr>
        <p:spPr>
          <a:xfrm>
            <a:off x="381000" y="0"/>
            <a:ext cx="8229600" cy="639762"/>
          </a:xfrm>
        </p:spPr>
        <p:txBody>
          <a:bodyPr>
            <a:normAutofit/>
          </a:bodyPr>
          <a:lstStyle/>
          <a:p>
            <a:r>
              <a:rPr lang="en-US" sz="3200" b="1" dirty="0" smtClean="0">
                <a:solidFill>
                  <a:srgbClr val="FF0000"/>
                </a:solidFill>
              </a:rPr>
              <a:t>HADOOP  ECOSYSTEMS</a:t>
            </a:r>
            <a:endParaRPr lang="en-US" sz="3200" dirty="0">
              <a:solidFill>
                <a:srgbClr val="FF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81000"/>
            <a:ext cx="8991600" cy="4832092"/>
          </a:xfrm>
          <a:prstGeom prst="rect">
            <a:avLst/>
          </a:prstGeom>
        </p:spPr>
        <p:txBody>
          <a:bodyPr wrap="square">
            <a:spAutoFit/>
          </a:bodyPr>
          <a:lstStyle/>
          <a:p>
            <a:pPr algn="just" fontAlgn="base"/>
            <a:r>
              <a:rPr lang="en-US" sz="2800" b="1" dirty="0" smtClean="0">
                <a:latin typeface="Times New Roman" pitchFamily="18" charset="0"/>
                <a:cs typeface="Times New Roman" pitchFamily="18" charset="0"/>
              </a:rPr>
              <a:t>HDFS: </a:t>
            </a:r>
            <a:r>
              <a:rPr lang="en-US" sz="2800" dirty="0" smtClean="0">
                <a:latin typeface="Times New Roman" pitchFamily="18" charset="0"/>
                <a:cs typeface="Times New Roman" pitchFamily="18" charset="0"/>
              </a:rPr>
              <a:t>Hadoop Distributed File System</a:t>
            </a:r>
          </a:p>
          <a:p>
            <a:pPr algn="just" fontAlgn="base"/>
            <a:r>
              <a:rPr lang="en-US" sz="2800" b="1" dirty="0" smtClean="0">
                <a:latin typeface="Times New Roman" pitchFamily="18" charset="0"/>
                <a:cs typeface="Times New Roman" pitchFamily="18" charset="0"/>
              </a:rPr>
              <a:t>YARN:</a:t>
            </a:r>
            <a:r>
              <a:rPr lang="en-US" sz="2800" dirty="0" smtClean="0">
                <a:latin typeface="Times New Roman" pitchFamily="18" charset="0"/>
                <a:cs typeface="Times New Roman" pitchFamily="18" charset="0"/>
              </a:rPr>
              <a:t> Yet Another Resource Negotiator</a:t>
            </a:r>
          </a:p>
          <a:p>
            <a:pPr algn="just" fontAlgn="base"/>
            <a:r>
              <a:rPr lang="en-US" sz="2800" b="1" dirty="0" smtClean="0">
                <a:latin typeface="Times New Roman" pitchFamily="18" charset="0"/>
                <a:cs typeface="Times New Roman" pitchFamily="18" charset="0"/>
              </a:rPr>
              <a:t>MapReduce:</a:t>
            </a:r>
            <a:r>
              <a:rPr lang="en-US" sz="2800" dirty="0" smtClean="0">
                <a:latin typeface="Times New Roman" pitchFamily="18" charset="0"/>
                <a:cs typeface="Times New Roman" pitchFamily="18" charset="0"/>
              </a:rPr>
              <a:t> Programming based Data Processing</a:t>
            </a:r>
          </a:p>
          <a:p>
            <a:pPr algn="just" fontAlgn="base"/>
            <a:r>
              <a:rPr lang="en-US" sz="2800" b="1" dirty="0" smtClean="0">
                <a:latin typeface="Times New Roman" pitchFamily="18" charset="0"/>
                <a:cs typeface="Times New Roman" pitchFamily="18" charset="0"/>
              </a:rPr>
              <a:t>Spark:</a:t>
            </a:r>
            <a:r>
              <a:rPr lang="en-US" sz="2800" dirty="0" smtClean="0">
                <a:latin typeface="Times New Roman" pitchFamily="18" charset="0"/>
                <a:cs typeface="Times New Roman" pitchFamily="18" charset="0"/>
              </a:rPr>
              <a:t> In-Memory data processing</a:t>
            </a:r>
          </a:p>
          <a:p>
            <a:pPr algn="just" fontAlgn="base"/>
            <a:r>
              <a:rPr lang="en-US" sz="2800" b="1" dirty="0" smtClean="0">
                <a:latin typeface="Times New Roman" pitchFamily="18" charset="0"/>
                <a:cs typeface="Times New Roman" pitchFamily="18" charset="0"/>
              </a:rPr>
              <a:t>PIG, HIVE:</a:t>
            </a:r>
            <a:r>
              <a:rPr lang="en-US" sz="2800" dirty="0" smtClean="0">
                <a:latin typeface="Times New Roman" pitchFamily="18" charset="0"/>
                <a:cs typeface="Times New Roman" pitchFamily="18" charset="0"/>
              </a:rPr>
              <a:t> Query based processing of data services</a:t>
            </a:r>
          </a:p>
          <a:p>
            <a:pPr algn="just" fontAlgn="base"/>
            <a:r>
              <a:rPr lang="en-US" sz="2800" b="1" dirty="0" smtClean="0">
                <a:latin typeface="Times New Roman" pitchFamily="18" charset="0"/>
                <a:cs typeface="Times New Roman" pitchFamily="18" charset="0"/>
              </a:rPr>
              <a:t>HBase: </a:t>
            </a:r>
            <a:r>
              <a:rPr lang="en-US" sz="2800" dirty="0" smtClean="0">
                <a:latin typeface="Times New Roman" pitchFamily="18" charset="0"/>
                <a:cs typeface="Times New Roman" pitchFamily="18" charset="0"/>
              </a:rPr>
              <a:t>NoSQL Database</a:t>
            </a:r>
          </a:p>
          <a:p>
            <a:pPr algn="just" fontAlgn="base"/>
            <a:r>
              <a:rPr lang="en-US" sz="2800" b="1" dirty="0" smtClean="0">
                <a:latin typeface="Times New Roman" pitchFamily="18" charset="0"/>
                <a:cs typeface="Times New Roman" pitchFamily="18" charset="0"/>
              </a:rPr>
              <a:t>Mahout, Spark MLLib:</a:t>
            </a:r>
            <a:r>
              <a:rPr lang="en-US" sz="2800" dirty="0" smtClean="0">
                <a:latin typeface="Times New Roman" pitchFamily="18" charset="0"/>
                <a:cs typeface="Times New Roman" pitchFamily="18" charset="0"/>
              </a:rPr>
              <a:t> Machine Learning algorithm libraries</a:t>
            </a:r>
          </a:p>
          <a:p>
            <a:pPr algn="just" fontAlgn="base"/>
            <a:r>
              <a:rPr lang="en-US" sz="2800" b="1" dirty="0" smtClean="0">
                <a:latin typeface="Times New Roman" pitchFamily="18" charset="0"/>
                <a:cs typeface="Times New Roman" pitchFamily="18" charset="0"/>
              </a:rPr>
              <a:t>Solar, Lucene:</a:t>
            </a:r>
            <a:r>
              <a:rPr lang="en-US" sz="2800" dirty="0" smtClean="0">
                <a:latin typeface="Times New Roman" pitchFamily="18" charset="0"/>
                <a:cs typeface="Times New Roman" pitchFamily="18" charset="0"/>
              </a:rPr>
              <a:t> Searching and Indexing</a:t>
            </a:r>
          </a:p>
          <a:p>
            <a:pPr algn="just" fontAlgn="base"/>
            <a:r>
              <a:rPr lang="en-US" sz="2800" b="1" dirty="0" smtClean="0">
                <a:latin typeface="Times New Roman" pitchFamily="18" charset="0"/>
                <a:cs typeface="Times New Roman" pitchFamily="18" charset="0"/>
              </a:rPr>
              <a:t>Zookeeper:</a:t>
            </a:r>
            <a:r>
              <a:rPr lang="en-US" sz="2800" dirty="0" smtClean="0">
                <a:latin typeface="Times New Roman" pitchFamily="18" charset="0"/>
                <a:cs typeface="Times New Roman" pitchFamily="18" charset="0"/>
              </a:rPr>
              <a:t> Managing cluster</a:t>
            </a:r>
          </a:p>
          <a:p>
            <a:pPr algn="just" fontAlgn="base"/>
            <a:r>
              <a:rPr lang="en-US" sz="2800" b="1" dirty="0" smtClean="0">
                <a:latin typeface="Times New Roman" pitchFamily="18" charset="0"/>
                <a:cs typeface="Times New Roman" pitchFamily="18" charset="0"/>
              </a:rPr>
              <a:t>Oozie:</a:t>
            </a:r>
            <a:r>
              <a:rPr lang="en-US" sz="2800" dirty="0" smtClean="0">
                <a:latin typeface="Times New Roman" pitchFamily="18" charset="0"/>
                <a:cs typeface="Times New Roman" pitchFamily="18" charset="0"/>
              </a:rPr>
              <a:t> Job Scheduling</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Grp="1" noChangeAspect="1" noChangeArrowheads="1"/>
          </p:cNvPicPr>
          <p:nvPr>
            <p:ph idx="1"/>
          </p:nvPr>
        </p:nvPicPr>
        <p:blipFill>
          <a:blip r:embed="rId2"/>
          <a:srcRect/>
          <a:stretch>
            <a:fillRect/>
          </a:stretch>
        </p:blipFill>
        <p:spPr bwMode="auto">
          <a:xfrm>
            <a:off x="609600" y="533400"/>
            <a:ext cx="8160385"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Grp="1" noChangeAspect="1" noChangeArrowheads="1"/>
          </p:cNvPicPr>
          <p:nvPr>
            <p:ph idx="1"/>
          </p:nvPr>
        </p:nvPicPr>
        <p:blipFill>
          <a:blip r:embed="rId2"/>
          <a:srcRect/>
          <a:stretch>
            <a:fillRect/>
          </a:stretch>
        </p:blipFill>
        <p:spPr bwMode="auto">
          <a:xfrm>
            <a:off x="457200" y="762000"/>
            <a:ext cx="8258787"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Grp="1" noChangeAspect="1" noChangeArrowheads="1"/>
          </p:cNvPicPr>
          <p:nvPr>
            <p:ph idx="1"/>
          </p:nvPr>
        </p:nvPicPr>
        <p:blipFill>
          <a:blip r:embed="rId2"/>
          <a:srcRect/>
          <a:stretch>
            <a:fillRect/>
          </a:stretch>
        </p:blipFill>
        <p:spPr bwMode="auto">
          <a:xfrm>
            <a:off x="533400" y="762000"/>
            <a:ext cx="8068777" cy="5105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876800" y="5334000"/>
            <a:ext cx="2038350" cy="7048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6858000" y="5334000"/>
            <a:ext cx="2038350" cy="704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Grp="1" noChangeAspect="1" noChangeArrowheads="1"/>
          </p:cNvPicPr>
          <p:nvPr>
            <p:ph idx="1"/>
          </p:nvPr>
        </p:nvPicPr>
        <p:blipFill>
          <a:blip r:embed="rId2"/>
          <a:srcRect/>
          <a:stretch>
            <a:fillRect/>
          </a:stretch>
        </p:blipFill>
        <p:spPr bwMode="auto">
          <a:xfrm>
            <a:off x="685800" y="533400"/>
            <a:ext cx="7958043" cy="51814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Grp="1" noChangeAspect="1" noChangeArrowheads="1"/>
          </p:cNvPicPr>
          <p:nvPr>
            <p:ph idx="1"/>
          </p:nvPr>
        </p:nvPicPr>
        <p:blipFill>
          <a:blip r:embed="rId2"/>
          <a:srcRect/>
          <a:stretch>
            <a:fillRect/>
          </a:stretch>
        </p:blipFill>
        <p:spPr bwMode="auto">
          <a:xfrm>
            <a:off x="236031" y="1143000"/>
            <a:ext cx="8557247" cy="43434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1143000" y="1447800"/>
            <a:ext cx="6911340" cy="38023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305800" cy="5897563"/>
          </a:xfrm>
        </p:spPr>
        <p:txBody>
          <a:bodyPr>
            <a:normAutofit/>
          </a:bodyPr>
          <a:lstStyle/>
          <a:p>
            <a:pPr algn="ctr">
              <a:buNone/>
            </a:pPr>
            <a:r>
              <a:rPr lang="en-GB" b="1" dirty="0" smtClean="0">
                <a:solidFill>
                  <a:srgbClr val="FF0000"/>
                </a:solidFill>
                <a:latin typeface="Times New Roman" pitchFamily="18" charset="0"/>
                <a:cs typeface="Times New Roman" pitchFamily="18" charset="0"/>
              </a:rPr>
              <a:t>Features of Apache Spark</a:t>
            </a:r>
          </a:p>
          <a:p>
            <a:pPr algn="just">
              <a:buNone/>
            </a:pPr>
            <a:r>
              <a:rPr lang="en-GB" sz="2400" dirty="0" smtClean="0">
                <a:latin typeface="Times New Roman" pitchFamily="18" charset="0"/>
                <a:cs typeface="Times New Roman" pitchFamily="18" charset="0"/>
              </a:rPr>
              <a:t>Apache Spark has following features.</a:t>
            </a:r>
          </a:p>
          <a:p>
            <a:pPr algn="just"/>
            <a:r>
              <a:rPr lang="en-GB" sz="2400" b="1" dirty="0" smtClean="0">
                <a:latin typeface="Times New Roman" pitchFamily="18" charset="0"/>
                <a:cs typeface="Times New Roman" pitchFamily="18" charset="0"/>
              </a:rPr>
              <a:t>Speed</a:t>
            </a:r>
            <a:r>
              <a:rPr lang="en-GB" sz="2400" dirty="0" smtClean="0">
                <a:latin typeface="Times New Roman" pitchFamily="18" charset="0"/>
                <a:cs typeface="Times New Roman" pitchFamily="18" charset="0"/>
              </a:rPr>
              <a:t> − Spark helps to run an application in Hadoop cluster, up to 100 times faster in memory, and 10 times faster when running on disk. This is possible by reducing number of read/write operations to disk. It stores the intermediate processing data in memory.</a:t>
            </a:r>
          </a:p>
          <a:p>
            <a:pPr algn="just"/>
            <a:r>
              <a:rPr lang="en-GB" sz="2400" b="1" dirty="0" smtClean="0">
                <a:latin typeface="Times New Roman" pitchFamily="18" charset="0"/>
                <a:cs typeface="Times New Roman" pitchFamily="18" charset="0"/>
              </a:rPr>
              <a:t>Supports multiple languages</a:t>
            </a:r>
            <a:r>
              <a:rPr lang="en-GB" sz="2400" dirty="0" smtClean="0">
                <a:latin typeface="Times New Roman" pitchFamily="18" charset="0"/>
                <a:cs typeface="Times New Roman" pitchFamily="18" charset="0"/>
              </a:rPr>
              <a:t> − Spark provides built-in APIs in Java, Scala, or Python. Therefore, you can write applications in different languages. Spark comes up with 80 high-level operators for interactive querying.</a:t>
            </a:r>
          </a:p>
          <a:p>
            <a:pPr algn="just"/>
            <a:r>
              <a:rPr lang="en-GB" sz="2400" b="1" dirty="0" smtClean="0">
                <a:latin typeface="Times New Roman" pitchFamily="18" charset="0"/>
                <a:cs typeface="Times New Roman" pitchFamily="18" charset="0"/>
              </a:rPr>
              <a:t>Advanced Analytics</a:t>
            </a:r>
            <a:r>
              <a:rPr lang="en-GB" sz="2400" dirty="0" smtClean="0">
                <a:latin typeface="Times New Roman" pitchFamily="18" charset="0"/>
                <a:cs typeface="Times New Roman" pitchFamily="18" charset="0"/>
              </a:rPr>
              <a:t> − Spark not only supports ‘Map’ and ‘reduce’. It also supports SQL queries, Streaming data, Machine learning (ML), and Graph algorithms.</a:t>
            </a:r>
          </a:p>
          <a:p>
            <a:pPr algn="just"/>
            <a:endParaRPr lang="en-US" sz="2400" dirty="0">
              <a:latin typeface="Times New Roman" pitchFamily="18" charset="0"/>
              <a:cs typeface="Times New Roman"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a:srcRect/>
          <a:stretch>
            <a:fillRect/>
          </a:stretch>
        </p:blipFill>
        <p:spPr bwMode="auto">
          <a:xfrm>
            <a:off x="152400" y="381000"/>
            <a:ext cx="8763000" cy="6096000"/>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Grp="1" noChangeAspect="1" noChangeArrowheads="1"/>
          </p:cNvPicPr>
          <p:nvPr>
            <p:ph idx="1"/>
          </p:nvPr>
        </p:nvPicPr>
        <p:blipFill>
          <a:blip r:embed="rId2"/>
          <a:srcRect/>
          <a:stretch>
            <a:fillRect/>
          </a:stretch>
        </p:blipFill>
        <p:spPr bwMode="auto">
          <a:xfrm>
            <a:off x="228600" y="228600"/>
            <a:ext cx="8725314" cy="6248400"/>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229600" cy="914400"/>
          </a:xfrm>
        </p:spPr>
        <p:txBody>
          <a:bodyPr>
            <a:normAutofit/>
          </a:bodyPr>
          <a:lstStyle/>
          <a:p>
            <a:pPr algn="ctr">
              <a:buNone/>
            </a:pPr>
            <a:r>
              <a:rPr lang="en-IN" sz="4000" b="1" dirty="0" smtClean="0">
                <a:solidFill>
                  <a:srgbClr val="FF0000"/>
                </a:solidFill>
              </a:rPr>
              <a:t>EXTRA</a:t>
            </a:r>
            <a:endParaRPr lang="en-US" sz="4000" b="1" dirty="0">
              <a:solidFill>
                <a:srgbClr val="FF0000"/>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304800" y="914400"/>
            <a:ext cx="8490899" cy="4800441"/>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1"/>
            <a:ext cx="8610600" cy="2667000"/>
          </a:xfrm>
        </p:spPr>
        <p:txBody>
          <a:bodyPr>
            <a:normAutofit/>
          </a:bodyPr>
          <a:lstStyle/>
          <a:p>
            <a:r>
              <a:rPr lang="en-GB" sz="2400" dirty="0" smtClean="0">
                <a:latin typeface="Times New Roman" pitchFamily="18" charset="0"/>
                <a:cs typeface="Times New Roman" pitchFamily="18" charset="0"/>
              </a:rPr>
              <a:t>Hadoop Architecture divides large data into different blocks. Replicated three times by default, each block contains 128 MB of data. Replications operate under two rules:</a:t>
            </a:r>
          </a:p>
          <a:p>
            <a:r>
              <a:rPr lang="en-GB" sz="2400" dirty="0" smtClean="0">
                <a:latin typeface="Times New Roman" pitchFamily="18" charset="0"/>
                <a:cs typeface="Times New Roman" pitchFamily="18" charset="0"/>
              </a:rPr>
              <a:t>Two identical blocks cannot be placed on the same DataNode</a:t>
            </a:r>
          </a:p>
          <a:p>
            <a:r>
              <a:rPr lang="en-GB" sz="2400" dirty="0" smtClean="0">
                <a:latin typeface="Times New Roman" pitchFamily="18" charset="0"/>
                <a:cs typeface="Times New Roman" pitchFamily="18" charset="0"/>
              </a:rPr>
              <a:t>When a cluster is rack aware, all the replicas of a block cannot be placed on the same rack</a:t>
            </a:r>
          </a:p>
          <a:p>
            <a:endParaRPr lang="en-GB" dirty="0" smtClean="0"/>
          </a:p>
          <a:p>
            <a:endParaRPr lang="en-US" dirty="0"/>
          </a:p>
        </p:txBody>
      </p:sp>
      <p:pic>
        <p:nvPicPr>
          <p:cNvPr id="1026" name="Picture 2"/>
          <p:cNvPicPr>
            <a:picLocks noChangeAspect="1" noChangeArrowheads="1"/>
          </p:cNvPicPr>
          <p:nvPr/>
        </p:nvPicPr>
        <p:blipFill>
          <a:blip r:embed="rId2"/>
          <a:srcRect/>
          <a:stretch>
            <a:fillRect/>
          </a:stretch>
        </p:blipFill>
        <p:spPr bwMode="auto">
          <a:xfrm>
            <a:off x="685800" y="2819400"/>
            <a:ext cx="7620000" cy="3695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458200" cy="5897563"/>
          </a:xfrm>
        </p:spPr>
        <p:txBody>
          <a:bodyPr>
            <a:normAutofit/>
          </a:bodyPr>
          <a:lstStyle/>
          <a:p>
            <a:pPr algn="just"/>
            <a:r>
              <a:rPr lang="en-GB" sz="2600" dirty="0" smtClean="0"/>
              <a:t>In this example, blocks A, B, C, and D are replicated three times and placed on different racks. </a:t>
            </a:r>
          </a:p>
          <a:p>
            <a:pPr algn="just"/>
            <a:r>
              <a:rPr lang="en-GB" sz="2600" dirty="0" smtClean="0"/>
              <a:t>If DataNode 7 crashes, we still have two copies of block C data on DataNode 4 of Rack 1 and DataNode 9 of Rack 3.</a:t>
            </a:r>
          </a:p>
          <a:p>
            <a:pPr algn="just"/>
            <a:r>
              <a:rPr lang="en-GB" sz="2600" dirty="0" smtClean="0"/>
              <a:t>There are three components of the Hadoop Distributed File System:  </a:t>
            </a:r>
          </a:p>
          <a:p>
            <a:pPr algn="just"/>
            <a:r>
              <a:rPr lang="en-GB" sz="2600" dirty="0" smtClean="0"/>
              <a:t>NameNode (a.k.a. masternode): Contains metadata in RAM and disk</a:t>
            </a:r>
          </a:p>
          <a:p>
            <a:pPr algn="just"/>
            <a:r>
              <a:rPr lang="en-GB" sz="2600" dirty="0" smtClean="0"/>
              <a:t>Secondary NameNode: Contains a copy of NameNode’s metadata on disk</a:t>
            </a:r>
          </a:p>
          <a:p>
            <a:pPr algn="just"/>
            <a:r>
              <a:rPr lang="en-GB" sz="2600" dirty="0" smtClean="0"/>
              <a:t>Slave Node: Contains the actual data in the form of blocks</a:t>
            </a:r>
          </a:p>
          <a:p>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715962"/>
          </a:xfrm>
        </p:spPr>
        <p:txBody>
          <a:bodyPr>
            <a:normAutofit fontScale="90000"/>
          </a:bodyPr>
          <a:lstStyle/>
          <a:p>
            <a:r>
              <a:rPr lang="en-GB" b="1" dirty="0" smtClean="0"/>
              <a:t/>
            </a:r>
            <a:br>
              <a:rPr lang="en-GB" b="1" dirty="0" smtClean="0"/>
            </a:br>
            <a:r>
              <a:rPr lang="en-GB" sz="3600" b="1" dirty="0" smtClean="0">
                <a:solidFill>
                  <a:srgbClr val="FF0000"/>
                </a:solidFill>
                <a:latin typeface="Times New Roman" pitchFamily="18" charset="0"/>
                <a:cs typeface="Times New Roman" pitchFamily="18" charset="0"/>
              </a:rPr>
              <a:t>Reading a File in HDFS</a:t>
            </a:r>
            <a:br>
              <a:rPr lang="en-GB" sz="3600" b="1" dirty="0" smtClean="0">
                <a:solidFill>
                  <a:srgbClr val="FF0000"/>
                </a:solidFill>
                <a:latin typeface="Times New Roman" pitchFamily="18" charset="0"/>
                <a:cs typeface="Times New Roman" pitchFamily="18" charset="0"/>
              </a:rPr>
            </a:b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1066801"/>
            <a:ext cx="8610600" cy="3276600"/>
          </a:xfrm>
        </p:spPr>
        <p:txBody>
          <a:bodyPr>
            <a:normAutofit/>
          </a:bodyPr>
          <a:lstStyle/>
          <a:p>
            <a:pPr algn="just"/>
            <a:r>
              <a:rPr lang="en-GB" sz="2400" dirty="0" smtClean="0">
                <a:latin typeface="Times New Roman" pitchFamily="18" charset="0"/>
                <a:cs typeface="Times New Roman" pitchFamily="18" charset="0"/>
              </a:rPr>
              <a:t>Let’s say an application is running on a client node that needs to access data from HDFS. </a:t>
            </a:r>
          </a:p>
          <a:p>
            <a:pPr algn="just"/>
            <a:r>
              <a:rPr lang="en-GB" sz="2400" dirty="0" smtClean="0">
                <a:latin typeface="Times New Roman" pitchFamily="18" charset="0"/>
                <a:cs typeface="Times New Roman" pitchFamily="18" charset="0"/>
              </a:rPr>
              <a:t>It will first talk to the name node and the name node will direct it to the right data node. </a:t>
            </a:r>
          </a:p>
          <a:p>
            <a:pPr algn="just"/>
            <a:r>
              <a:rPr lang="en-GB" sz="2400" dirty="0" smtClean="0">
                <a:latin typeface="Times New Roman" pitchFamily="18" charset="0"/>
                <a:cs typeface="Times New Roman" pitchFamily="18" charset="0"/>
              </a:rPr>
              <a:t>In the following diagram, the data is stored in Data Nodes 1 and 3 and are directed to the client node by the name node. </a:t>
            </a:r>
          </a:p>
          <a:p>
            <a:pPr algn="just"/>
            <a:r>
              <a:rPr lang="en-GB" sz="2400" dirty="0" smtClean="0">
                <a:latin typeface="Times New Roman" pitchFamily="18" charset="0"/>
                <a:cs typeface="Times New Roman" pitchFamily="18" charset="0"/>
              </a:rPr>
              <a:t>This is a very high-level idea and includes complex architecture for actual processing.</a:t>
            </a:r>
            <a:endParaRPr lang="en-US" sz="2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3733800" y="4114800"/>
            <a:ext cx="4967287" cy="25449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8600" y="228601"/>
            <a:ext cx="8763000" cy="3657600"/>
          </a:xfrm>
        </p:spPr>
        <p:txBody>
          <a:bodyPr>
            <a:normAutofit/>
          </a:bodyPr>
          <a:lstStyle/>
          <a:p>
            <a:pPr algn="just">
              <a:buNone/>
            </a:pPr>
            <a:r>
              <a:rPr lang="en-GB" sz="2400" b="1" dirty="0" smtClean="0">
                <a:latin typeface="Times New Roman" pitchFamily="18" charset="0"/>
                <a:cs typeface="Times New Roman" pitchFamily="18" charset="0"/>
              </a:rPr>
              <a:t>Writing a File in HDFS</a:t>
            </a:r>
          </a:p>
          <a:p>
            <a:pPr algn="just"/>
            <a:r>
              <a:rPr lang="en-GB" sz="2400" dirty="0" smtClean="0">
                <a:latin typeface="Times New Roman" pitchFamily="18" charset="0"/>
                <a:cs typeface="Times New Roman" pitchFamily="18" charset="0"/>
              </a:rPr>
              <a:t>When a client node needs to write or store a file in HDFS, it tells the name node and the name node creates an instance (entry) of the file. </a:t>
            </a:r>
          </a:p>
          <a:p>
            <a:pPr algn="just"/>
            <a:r>
              <a:rPr lang="en-GB" sz="2400" dirty="0" smtClean="0">
                <a:latin typeface="Times New Roman" pitchFamily="18" charset="0"/>
                <a:cs typeface="Times New Roman" pitchFamily="18" charset="0"/>
              </a:rPr>
              <a:t>The client node then approaches the data node that stores the file and makes copies of it in different data nodes. </a:t>
            </a:r>
          </a:p>
          <a:p>
            <a:pPr algn="just"/>
            <a:r>
              <a:rPr lang="en-GB" sz="2400" dirty="0" smtClean="0">
                <a:latin typeface="Times New Roman" pitchFamily="18" charset="0"/>
                <a:cs typeface="Times New Roman" pitchFamily="18" charset="0"/>
              </a:rPr>
              <a:t>All the nodes containing the copies then send back an acknowledgment through the client node to the name node for it to update its entry (log which nodes have the copies of the file saved).</a:t>
            </a:r>
          </a:p>
          <a:p>
            <a:endParaRPr lang="en-US" dirty="0"/>
          </a:p>
        </p:txBody>
      </p:sp>
      <p:pic>
        <p:nvPicPr>
          <p:cNvPr id="2052" name="Picture 4" descr="https://miro.medium.com/max/875/1*tRJwJQa5ui4sxTxonT8kpQ.png"/>
          <p:cNvPicPr>
            <a:picLocks noChangeAspect="1" noChangeArrowheads="1"/>
          </p:cNvPicPr>
          <p:nvPr/>
        </p:nvPicPr>
        <p:blipFill>
          <a:blip r:embed="rId2"/>
          <a:srcRect/>
          <a:stretch>
            <a:fillRect/>
          </a:stretch>
        </p:blipFill>
        <p:spPr bwMode="auto">
          <a:xfrm>
            <a:off x="1600200" y="3882767"/>
            <a:ext cx="6169025" cy="2975233"/>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763000" cy="6126163"/>
          </a:xfrm>
        </p:spPr>
        <p:txBody>
          <a:bodyPr>
            <a:normAutofit/>
          </a:bodyPr>
          <a:lstStyle/>
          <a:p>
            <a:pPr algn="just"/>
            <a:r>
              <a:rPr lang="en-GB" sz="2400" dirty="0" smtClean="0">
                <a:latin typeface="Times New Roman" pitchFamily="18" charset="0"/>
                <a:cs typeface="Times New Roman" pitchFamily="18" charset="0"/>
              </a:rPr>
              <a:t>The copies are maintained in different nodes so that there is always a backup when one node fails (since cheap commodity storage is used). </a:t>
            </a:r>
          </a:p>
          <a:p>
            <a:pPr algn="just"/>
            <a:r>
              <a:rPr lang="en-GB" sz="2400" dirty="0" smtClean="0">
                <a:latin typeface="Times New Roman" pitchFamily="18" charset="0"/>
                <a:cs typeface="Times New Roman" pitchFamily="18" charset="0"/>
              </a:rPr>
              <a:t>There is always one active name node that logs all the information about different nodes. </a:t>
            </a:r>
          </a:p>
          <a:p>
            <a:pPr algn="just"/>
            <a:r>
              <a:rPr lang="en-GB" sz="2400" dirty="0" smtClean="0">
                <a:latin typeface="Times New Roman" pitchFamily="18" charset="0"/>
                <a:cs typeface="Times New Roman" pitchFamily="18" charset="0"/>
              </a:rPr>
              <a:t>The backup of a name node is maintained in the form of metadata that keeps the exact same logs as the name node in the local disk but does not communicate with other data nodes as the name node does.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914400" y="1066800"/>
            <a:ext cx="7764780" cy="39319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1"/>
            <a:ext cx="8229600" cy="2286000"/>
          </a:xfrm>
        </p:spPr>
        <p:txBody>
          <a:bodyPr/>
          <a:lstStyle/>
          <a:p>
            <a:pPr algn="just"/>
            <a:r>
              <a:rPr lang="en-GB" sz="2400" dirty="0" smtClean="0">
                <a:latin typeface="Times New Roman" pitchFamily="18" charset="0"/>
                <a:cs typeface="Times New Roman" pitchFamily="18" charset="0"/>
              </a:rPr>
              <a:t>Hadoop HDFS to store data across slave machines</a:t>
            </a:r>
          </a:p>
          <a:p>
            <a:pPr algn="just"/>
            <a:r>
              <a:rPr lang="en-GB" sz="2400" dirty="0" smtClean="0">
                <a:latin typeface="Times New Roman" pitchFamily="18" charset="0"/>
                <a:cs typeface="Times New Roman" pitchFamily="18" charset="0"/>
              </a:rPr>
              <a:t>Hadoop YARN for resource management in the Hadoop cluster</a:t>
            </a:r>
          </a:p>
          <a:p>
            <a:pPr algn="just"/>
            <a:r>
              <a:rPr lang="en-GB" sz="2400" dirty="0" smtClean="0">
                <a:latin typeface="Times New Roman" pitchFamily="18" charset="0"/>
                <a:cs typeface="Times New Roman" pitchFamily="18" charset="0"/>
              </a:rPr>
              <a:t>Hadoop MapReduce to process data in a distributed fashion</a:t>
            </a:r>
          </a:p>
          <a:p>
            <a:pPr algn="just"/>
            <a:r>
              <a:rPr lang="en-GB" sz="2400" dirty="0" smtClean="0">
                <a:latin typeface="Times New Roman" pitchFamily="18" charset="0"/>
                <a:cs typeface="Times New Roman" pitchFamily="18" charset="0"/>
              </a:rPr>
              <a:t>Zookeeper to ensure synchronization across a cluster</a:t>
            </a:r>
          </a:p>
          <a:p>
            <a:endParaRPr 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229600" cy="4525963"/>
          </a:xfrm>
        </p:spPr>
        <p:txBody>
          <a:bodyPr>
            <a:normAutofit fontScale="92500" lnSpcReduction="10000"/>
          </a:bodyPr>
          <a:lstStyle/>
          <a:p>
            <a:pPr algn="just">
              <a:buNone/>
            </a:pPr>
            <a:r>
              <a:rPr lang="en-GB" sz="2800" dirty="0" smtClean="0">
                <a:latin typeface="Times New Roman" pitchFamily="18" charset="0"/>
                <a:cs typeface="Times New Roman" pitchFamily="18" charset="0"/>
              </a:rPr>
              <a:t>Hadoop YARN</a:t>
            </a:r>
          </a:p>
          <a:p>
            <a:pPr algn="just"/>
            <a:r>
              <a:rPr lang="en-GB" sz="2800" dirty="0" smtClean="0">
                <a:latin typeface="Times New Roman" pitchFamily="18" charset="0"/>
                <a:cs typeface="Times New Roman" pitchFamily="18" charset="0"/>
              </a:rPr>
              <a:t>Hadoop YARN (Yet Another Resource Negotiator) is the cluster resource management layer of Hadoop and is responsible for resource allocation and job scheduling. Introduced in the Hadoop 2.0 version, YARN is the middle layer between HDFS and MapReduce in the Hadoop architecture. </a:t>
            </a:r>
          </a:p>
          <a:p>
            <a:pPr algn="just">
              <a:buNone/>
            </a:pPr>
            <a:r>
              <a:rPr lang="en-GB" sz="2800" dirty="0" smtClean="0">
                <a:latin typeface="Times New Roman" pitchFamily="18" charset="0"/>
                <a:cs typeface="Times New Roman" pitchFamily="18" charset="0"/>
              </a:rPr>
              <a:t>The elements of YARN include:</a:t>
            </a:r>
          </a:p>
          <a:p>
            <a:pPr algn="just"/>
            <a:r>
              <a:rPr lang="en-GB" sz="2800" dirty="0" smtClean="0">
                <a:latin typeface="Times New Roman" pitchFamily="18" charset="0"/>
                <a:cs typeface="Times New Roman" pitchFamily="18" charset="0"/>
              </a:rPr>
              <a:t>ResourceManager (one per cluster)</a:t>
            </a:r>
          </a:p>
          <a:p>
            <a:pPr algn="just"/>
            <a:r>
              <a:rPr lang="en-GB" sz="2800" dirty="0" smtClean="0">
                <a:latin typeface="Times New Roman" pitchFamily="18" charset="0"/>
                <a:cs typeface="Times New Roman" pitchFamily="18" charset="0"/>
              </a:rPr>
              <a:t>ApplicationMaster (one per application)</a:t>
            </a:r>
          </a:p>
          <a:p>
            <a:pPr algn="just"/>
            <a:r>
              <a:rPr lang="en-GB" sz="2800" dirty="0" smtClean="0">
                <a:latin typeface="Times New Roman" pitchFamily="18" charset="0"/>
                <a:cs typeface="Times New Roman" pitchFamily="18" charset="0"/>
              </a:rPr>
              <a:t>NodeManagers (one per node)</a:t>
            </a:r>
          </a:p>
          <a:p>
            <a:endParaRPr lang="en-GB" dirty="0" smtClean="0"/>
          </a:p>
          <a:p>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algn="just">
              <a:buNone/>
            </a:pPr>
            <a:r>
              <a:rPr lang="en-GB" sz="2600" dirty="0" smtClean="0">
                <a:latin typeface="Times New Roman" pitchFamily="18" charset="0"/>
                <a:cs typeface="Times New Roman" pitchFamily="18" charset="0"/>
              </a:rPr>
              <a:t>Resource Manager</a:t>
            </a:r>
          </a:p>
          <a:p>
            <a:pPr algn="just"/>
            <a:r>
              <a:rPr lang="en-GB" sz="2600" dirty="0" smtClean="0">
                <a:latin typeface="Times New Roman" pitchFamily="18" charset="0"/>
                <a:cs typeface="Times New Roman" pitchFamily="18" charset="0"/>
              </a:rPr>
              <a:t>Resource Manager manages the resource allocation in the cluster and is responsible for tracking how many resources are available in the cluster and each node manager’s contribution. It has two main components:</a:t>
            </a:r>
          </a:p>
          <a:p>
            <a:pPr algn="just"/>
            <a:r>
              <a:rPr lang="en-GB" sz="2600" dirty="0" smtClean="0">
                <a:latin typeface="Times New Roman" pitchFamily="18" charset="0"/>
                <a:cs typeface="Times New Roman" pitchFamily="18" charset="0"/>
              </a:rPr>
              <a:t>Scheduler: Allocating resources to various running applications and scheduling resources based on the requirements of the application; it doesn’t monitor or track the status of the applications</a:t>
            </a:r>
          </a:p>
          <a:p>
            <a:pPr algn="just"/>
            <a:r>
              <a:rPr lang="en-GB" sz="2600" dirty="0" smtClean="0">
                <a:latin typeface="Times New Roman" pitchFamily="18" charset="0"/>
                <a:cs typeface="Times New Roman" pitchFamily="18" charset="0"/>
              </a:rPr>
              <a:t>Application Manager: Accepting job submissions from the client or monitoring and restarting application masters in case of failure</a:t>
            </a:r>
          </a:p>
          <a:p>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534400" cy="5745163"/>
          </a:xfrm>
        </p:spPr>
        <p:txBody>
          <a:bodyPr>
            <a:normAutofit/>
          </a:bodyPr>
          <a:lstStyle/>
          <a:p>
            <a:pPr algn="just">
              <a:buNone/>
            </a:pPr>
            <a:r>
              <a:rPr lang="en-GB" sz="2600" dirty="0" smtClean="0">
                <a:latin typeface="Times New Roman" pitchFamily="18" charset="0"/>
                <a:cs typeface="Times New Roman" pitchFamily="18" charset="0"/>
              </a:rPr>
              <a:t>Application Master</a:t>
            </a:r>
          </a:p>
          <a:p>
            <a:pPr algn="just"/>
            <a:r>
              <a:rPr lang="en-GB" sz="2600" dirty="0" smtClean="0">
                <a:latin typeface="Times New Roman" pitchFamily="18" charset="0"/>
                <a:cs typeface="Times New Roman" pitchFamily="18" charset="0"/>
              </a:rPr>
              <a:t>Application Master manages the resource needs of individual applications and interacts with the scheduler to acquire the required resources. It connects with the node manager to execute and monitor tasks.</a:t>
            </a:r>
          </a:p>
          <a:p>
            <a:pPr algn="just">
              <a:buNone/>
            </a:pPr>
            <a:r>
              <a:rPr lang="en-GB" sz="2600" dirty="0" smtClean="0">
                <a:latin typeface="Times New Roman" pitchFamily="18" charset="0"/>
                <a:cs typeface="Times New Roman" pitchFamily="18" charset="0"/>
              </a:rPr>
              <a:t>Node Manager</a:t>
            </a:r>
          </a:p>
          <a:p>
            <a:pPr algn="just"/>
            <a:r>
              <a:rPr lang="en-GB" sz="2600" dirty="0" smtClean="0">
                <a:latin typeface="Times New Roman" pitchFamily="18" charset="0"/>
                <a:cs typeface="Times New Roman" pitchFamily="18" charset="0"/>
              </a:rPr>
              <a:t>Node Manager tracks running jobs and sends signals (or heartbeats) to the resource manager to relay the status of a node. It also monitors each container’s resource utilization.</a:t>
            </a:r>
          </a:p>
          <a:p>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lnSpcReduction="10000"/>
          </a:bodyPr>
          <a:lstStyle/>
          <a:p>
            <a:pPr algn="just">
              <a:buNone/>
            </a:pPr>
            <a:r>
              <a:rPr lang="en-GB" sz="2800" dirty="0" smtClean="0">
                <a:latin typeface="Times New Roman" pitchFamily="18" charset="0"/>
                <a:cs typeface="Times New Roman" pitchFamily="18" charset="0"/>
              </a:rPr>
              <a:t>Container</a:t>
            </a:r>
          </a:p>
          <a:p>
            <a:pPr algn="just"/>
            <a:r>
              <a:rPr lang="en-GB" sz="2800" dirty="0" smtClean="0">
                <a:latin typeface="Times New Roman" pitchFamily="18" charset="0"/>
                <a:cs typeface="Times New Roman" pitchFamily="18" charset="0"/>
              </a:rPr>
              <a:t>Container houses a collection of resources like RAM, CPU, and network bandwidth. Allocations are based on what YARN has calculated for the resources. The container provides the rights to an application to use specific resource amounts.</a:t>
            </a:r>
          </a:p>
          <a:p>
            <a:pPr algn="just">
              <a:buNone/>
            </a:pPr>
            <a:r>
              <a:rPr lang="en-GB" sz="2800" dirty="0" smtClean="0">
                <a:latin typeface="Times New Roman" pitchFamily="18" charset="0"/>
                <a:cs typeface="Times New Roman" pitchFamily="18" charset="0"/>
              </a:rPr>
              <a:t>Steps to Running an application in YARN</a:t>
            </a:r>
          </a:p>
          <a:p>
            <a:pPr algn="just"/>
            <a:r>
              <a:rPr lang="en-GB" sz="2800" dirty="0" smtClean="0">
                <a:latin typeface="Times New Roman" pitchFamily="18" charset="0"/>
                <a:cs typeface="Times New Roman" pitchFamily="18" charset="0"/>
              </a:rPr>
              <a:t>Client submits an application to the ResourceManager</a:t>
            </a:r>
          </a:p>
          <a:p>
            <a:pPr algn="just"/>
            <a:r>
              <a:rPr lang="en-GB" sz="2800" dirty="0" smtClean="0">
                <a:latin typeface="Times New Roman" pitchFamily="18" charset="0"/>
                <a:cs typeface="Times New Roman" pitchFamily="18" charset="0"/>
              </a:rPr>
              <a:t>ResourceManager allocates a container</a:t>
            </a:r>
          </a:p>
          <a:p>
            <a:pPr algn="just"/>
            <a:r>
              <a:rPr lang="en-GB" sz="2800" dirty="0" smtClean="0">
                <a:latin typeface="Times New Roman" pitchFamily="18" charset="0"/>
                <a:cs typeface="Times New Roman" pitchFamily="18" charset="0"/>
              </a:rPr>
              <a:t>ApplicationMaster contacts the related NodeManager because it needs to use the containers</a:t>
            </a:r>
          </a:p>
          <a:p>
            <a:pPr algn="just"/>
            <a:r>
              <a:rPr lang="en-GB" sz="2800" dirty="0" smtClean="0">
                <a:latin typeface="Times New Roman" pitchFamily="18" charset="0"/>
                <a:cs typeface="Times New Roman" pitchFamily="18" charset="0"/>
              </a:rPr>
              <a:t>NodeManager launches the container </a:t>
            </a:r>
          </a:p>
          <a:p>
            <a:pPr algn="just"/>
            <a:r>
              <a:rPr lang="en-GB" sz="2800" dirty="0" smtClean="0">
                <a:latin typeface="Times New Roman" pitchFamily="18" charset="0"/>
                <a:cs typeface="Times New Roman" pitchFamily="18" charset="0"/>
              </a:rPr>
              <a:t>Container executes the ApplicationMaster</a:t>
            </a:r>
          </a:p>
          <a:p>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534400" cy="6324600"/>
          </a:xfrm>
        </p:spPr>
        <p:txBody>
          <a:bodyPr>
            <a:normAutofit fontScale="92500" lnSpcReduction="10000"/>
          </a:bodyPr>
          <a:lstStyle/>
          <a:p>
            <a:pPr algn="just">
              <a:buNone/>
            </a:pPr>
            <a:r>
              <a:rPr lang="en-GB" sz="2800" dirty="0" smtClean="0">
                <a:latin typeface="Times New Roman" pitchFamily="18" charset="0"/>
                <a:cs typeface="Times New Roman" pitchFamily="18" charset="0"/>
              </a:rPr>
              <a:t>MapReduce</a:t>
            </a:r>
          </a:p>
          <a:p>
            <a:pPr algn="just"/>
            <a:r>
              <a:rPr lang="en-GB" sz="2800" dirty="0" smtClean="0">
                <a:latin typeface="Times New Roman" pitchFamily="18" charset="0"/>
                <a:cs typeface="Times New Roman" pitchFamily="18" charset="0"/>
              </a:rPr>
              <a:t>MapReduce is a framework conducting distributed and parallel processing of large volumes of data. Written using a number of programming languages, it has two main phases: Map Phase and Reduce Phase.</a:t>
            </a:r>
          </a:p>
          <a:p>
            <a:pPr algn="just">
              <a:buNone/>
            </a:pPr>
            <a:r>
              <a:rPr lang="en-GB" sz="2800" dirty="0" smtClean="0">
                <a:latin typeface="Times New Roman" pitchFamily="18" charset="0"/>
                <a:cs typeface="Times New Roman" pitchFamily="18" charset="0"/>
              </a:rPr>
              <a:t>Map Phase </a:t>
            </a:r>
          </a:p>
          <a:p>
            <a:pPr algn="just"/>
            <a:r>
              <a:rPr lang="en-GB" sz="2800" dirty="0" smtClean="0">
                <a:latin typeface="Times New Roman" pitchFamily="18" charset="0"/>
                <a:cs typeface="Times New Roman" pitchFamily="18" charset="0"/>
              </a:rPr>
              <a:t>Map Phase stores data in the form of blocks. Data is read, processed and given a key-value pair in this phase. It is responsible for running a particular task on one or multiple splits or inputs.</a:t>
            </a:r>
          </a:p>
          <a:p>
            <a:pPr algn="just">
              <a:buNone/>
            </a:pPr>
            <a:r>
              <a:rPr lang="en-GB" sz="2800" dirty="0" smtClean="0">
                <a:latin typeface="Times New Roman" pitchFamily="18" charset="0"/>
                <a:cs typeface="Times New Roman" pitchFamily="18" charset="0"/>
              </a:rPr>
              <a:t>Reduce Phase</a:t>
            </a:r>
          </a:p>
          <a:p>
            <a:pPr algn="just"/>
            <a:r>
              <a:rPr lang="en-GB" sz="2800" dirty="0" smtClean="0">
                <a:latin typeface="Times New Roman" pitchFamily="18" charset="0"/>
                <a:cs typeface="Times New Roman" pitchFamily="18" charset="0"/>
              </a:rPr>
              <a:t>The reduce Phase receives the key-value pair from the map phase. The key-value pair is then aggregated into smaller sets and an output is produced. Processes such as shuffling and sorting occur in the reduce phase.</a:t>
            </a:r>
          </a:p>
          <a:p>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00800"/>
          </a:xfrm>
        </p:spPr>
        <p:txBody>
          <a:bodyPr>
            <a:normAutofit fontScale="77500" lnSpcReduction="20000"/>
          </a:bodyPr>
          <a:lstStyle/>
          <a:p>
            <a:pPr algn="just">
              <a:buNone/>
            </a:pPr>
            <a:r>
              <a:rPr lang="en-GB" sz="3100" dirty="0" smtClean="0">
                <a:latin typeface="Times New Roman" pitchFamily="18" charset="0"/>
                <a:cs typeface="Times New Roman" pitchFamily="18" charset="0"/>
              </a:rPr>
              <a:t>MapReduce Job Execution</a:t>
            </a:r>
          </a:p>
          <a:p>
            <a:pPr algn="just"/>
            <a:r>
              <a:rPr lang="en-GB" sz="3100" dirty="0" smtClean="0">
                <a:latin typeface="Times New Roman" pitchFamily="18" charset="0"/>
                <a:cs typeface="Times New Roman" pitchFamily="18" charset="0"/>
              </a:rPr>
              <a:t>The input data is stored in the HDFS and read using an input format. </a:t>
            </a:r>
          </a:p>
          <a:p>
            <a:pPr algn="just"/>
            <a:r>
              <a:rPr lang="en-GB" sz="3100" dirty="0" smtClean="0">
                <a:latin typeface="Times New Roman" pitchFamily="18" charset="0"/>
                <a:cs typeface="Times New Roman" pitchFamily="18" charset="0"/>
              </a:rPr>
              <a:t>The file is split into multiple chunks based on the size of the file and the input format. </a:t>
            </a:r>
          </a:p>
          <a:p>
            <a:pPr algn="just"/>
            <a:r>
              <a:rPr lang="en-GB" sz="3100" dirty="0" smtClean="0">
                <a:latin typeface="Times New Roman" pitchFamily="18" charset="0"/>
                <a:cs typeface="Times New Roman" pitchFamily="18" charset="0"/>
              </a:rPr>
              <a:t>The default chunk size is 128 MB but can be customized. </a:t>
            </a:r>
          </a:p>
          <a:p>
            <a:pPr algn="just"/>
            <a:r>
              <a:rPr lang="en-GB" sz="3100" dirty="0" smtClean="0">
                <a:latin typeface="Times New Roman" pitchFamily="18" charset="0"/>
                <a:cs typeface="Times New Roman" pitchFamily="18" charset="0"/>
              </a:rPr>
              <a:t>The record reader reads the data from the input splits and forwards this information to the mapper. </a:t>
            </a:r>
          </a:p>
          <a:p>
            <a:pPr algn="just"/>
            <a:r>
              <a:rPr lang="en-GB" sz="3100" dirty="0" smtClean="0">
                <a:latin typeface="Times New Roman" pitchFamily="18" charset="0"/>
                <a:cs typeface="Times New Roman" pitchFamily="18" charset="0"/>
              </a:rPr>
              <a:t>The mapper breaks the records in every chunk into a list of data elements (or key-value pairs). </a:t>
            </a:r>
          </a:p>
          <a:p>
            <a:pPr algn="just"/>
            <a:r>
              <a:rPr lang="en-GB" sz="3100" dirty="0" smtClean="0">
                <a:latin typeface="Times New Roman" pitchFamily="18" charset="0"/>
                <a:cs typeface="Times New Roman" pitchFamily="18" charset="0"/>
              </a:rPr>
              <a:t>The combiner works on the intermediate data created by the map tasks and acts as a mini reducer to reduce the data. </a:t>
            </a:r>
          </a:p>
          <a:p>
            <a:pPr algn="just"/>
            <a:r>
              <a:rPr lang="en-GB" sz="3100" dirty="0" smtClean="0">
                <a:latin typeface="Times New Roman" pitchFamily="18" charset="0"/>
                <a:cs typeface="Times New Roman" pitchFamily="18" charset="0"/>
              </a:rPr>
              <a:t>The partitioner decides how many reduce tasks will be required to aggregate the data. </a:t>
            </a:r>
          </a:p>
          <a:p>
            <a:pPr algn="just"/>
            <a:r>
              <a:rPr lang="en-GB" sz="3100" dirty="0" smtClean="0">
                <a:latin typeface="Times New Roman" pitchFamily="18" charset="0"/>
                <a:cs typeface="Times New Roman" pitchFamily="18" charset="0"/>
              </a:rPr>
              <a:t>The data is then sorted and shuffled based on their key-value pairs and sent to the reduce function. </a:t>
            </a:r>
          </a:p>
          <a:p>
            <a:pPr algn="just"/>
            <a:r>
              <a:rPr lang="en-GB" sz="3100" dirty="0" smtClean="0">
                <a:latin typeface="Times New Roman" pitchFamily="18" charset="0"/>
                <a:cs typeface="Times New Roman" pitchFamily="18" charset="0"/>
              </a:rPr>
              <a:t>Based on the output format decided by the reduce function, the output data is then stored on the HDFS.</a:t>
            </a:r>
          </a:p>
          <a:p>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0"/>
            <a:ext cx="4953000" cy="4419599"/>
          </a:xfrm>
        </p:spPr>
        <p:txBody>
          <a:bodyPr>
            <a:normAutofit fontScale="92500" lnSpcReduction="10000"/>
          </a:bodyPr>
          <a:lstStyle/>
          <a:p>
            <a:pPr algn="just">
              <a:buNone/>
            </a:pPr>
            <a:r>
              <a:rPr lang="en-GB" sz="2600" b="1" dirty="0" smtClean="0">
                <a:latin typeface="Times New Roman" pitchFamily="18" charset="0"/>
                <a:cs typeface="Times New Roman" pitchFamily="18" charset="0"/>
              </a:rPr>
              <a:t>MapReduce</a:t>
            </a:r>
          </a:p>
          <a:p>
            <a:pPr algn="just"/>
            <a:r>
              <a:rPr lang="en-GB" sz="2600" dirty="0" smtClean="0">
                <a:latin typeface="Times New Roman" pitchFamily="18" charset="0"/>
                <a:cs typeface="Times New Roman" pitchFamily="18" charset="0"/>
              </a:rPr>
              <a:t>Another important foundation idea of the Hadoop Ecosystem is MapReduce.</a:t>
            </a:r>
          </a:p>
          <a:p>
            <a:pPr algn="just"/>
            <a:r>
              <a:rPr lang="en-GB" sz="2600" dirty="0" smtClean="0">
                <a:latin typeface="Times New Roman" pitchFamily="18" charset="0"/>
                <a:cs typeface="Times New Roman" pitchFamily="18" charset="0"/>
              </a:rPr>
              <a:t>It has two parts, </a:t>
            </a:r>
            <a:r>
              <a:rPr lang="en-GB" sz="2600" b="1" dirty="0" smtClean="0">
                <a:latin typeface="Times New Roman" pitchFamily="18" charset="0"/>
                <a:cs typeface="Times New Roman" pitchFamily="18" charset="0"/>
              </a:rPr>
              <a:t>mapper</a:t>
            </a:r>
            <a:r>
              <a:rPr lang="en-GB" sz="2600" dirty="0" smtClean="0">
                <a:latin typeface="Times New Roman" pitchFamily="18" charset="0"/>
                <a:cs typeface="Times New Roman" pitchFamily="18" charset="0"/>
              </a:rPr>
              <a:t> (that transforms the data into key-value pairs) and </a:t>
            </a:r>
            <a:r>
              <a:rPr lang="en-GB" sz="2600" b="1" dirty="0" smtClean="0">
                <a:latin typeface="Times New Roman" pitchFamily="18" charset="0"/>
                <a:cs typeface="Times New Roman" pitchFamily="18" charset="0"/>
              </a:rPr>
              <a:t>reducer </a:t>
            </a:r>
            <a:r>
              <a:rPr lang="en-GB" sz="2600" dirty="0" smtClean="0">
                <a:latin typeface="Times New Roman" pitchFamily="18" charset="0"/>
                <a:cs typeface="Times New Roman" pitchFamily="18" charset="0"/>
              </a:rPr>
              <a:t>(that aggregates the key-value pairs to give the desired output). </a:t>
            </a:r>
          </a:p>
          <a:p>
            <a:pPr algn="just"/>
            <a:r>
              <a:rPr lang="en-GB" sz="2600" dirty="0" smtClean="0">
                <a:latin typeface="Times New Roman" pitchFamily="18" charset="0"/>
                <a:cs typeface="Times New Roman" pitchFamily="18" charset="0"/>
              </a:rPr>
              <a:t>Mapper converts raw source data into key-value pairs. The keys can be repeated during mapping.</a:t>
            </a:r>
            <a:endParaRPr lang="en-US" dirty="0"/>
          </a:p>
        </p:txBody>
      </p:sp>
      <p:pic>
        <p:nvPicPr>
          <p:cNvPr id="5121" name="Picture 1"/>
          <p:cNvPicPr>
            <a:picLocks noChangeAspect="1" noChangeArrowheads="1"/>
          </p:cNvPicPr>
          <p:nvPr/>
        </p:nvPicPr>
        <p:blipFill>
          <a:blip r:embed="rId2"/>
          <a:srcRect/>
          <a:stretch>
            <a:fillRect/>
          </a:stretch>
        </p:blipFill>
        <p:spPr bwMode="auto">
          <a:xfrm>
            <a:off x="5334000" y="1219200"/>
            <a:ext cx="3636294" cy="3219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1"/>
            <a:ext cx="8229600" cy="4419600"/>
          </a:xfrm>
        </p:spPr>
        <p:txBody>
          <a:bodyPr>
            <a:normAutofit/>
          </a:bodyPr>
          <a:lstStyle/>
          <a:p>
            <a:pPr algn="just"/>
            <a:r>
              <a:rPr lang="en-GB" sz="2400" dirty="0" smtClean="0">
                <a:latin typeface="Times New Roman" pitchFamily="18" charset="0"/>
                <a:cs typeface="Times New Roman" pitchFamily="18" charset="0"/>
              </a:rPr>
              <a:t>Once the mapper creates the key-value pairs, MapReduce ‘</a:t>
            </a:r>
            <a:r>
              <a:rPr lang="en-GB" sz="2400" b="1" dirty="0" smtClean="0">
                <a:latin typeface="Times New Roman" pitchFamily="18" charset="0"/>
                <a:cs typeface="Times New Roman" pitchFamily="18" charset="0"/>
              </a:rPr>
              <a:t>shuffles and sorts’ </a:t>
            </a:r>
            <a:r>
              <a:rPr lang="en-GB" sz="2400" dirty="0" smtClean="0">
                <a:latin typeface="Times New Roman" pitchFamily="18" charset="0"/>
                <a:cs typeface="Times New Roman" pitchFamily="18" charset="0"/>
              </a:rPr>
              <a:t>them to a different node. </a:t>
            </a:r>
          </a:p>
          <a:p>
            <a:pPr algn="just"/>
            <a:r>
              <a:rPr lang="en-GB" sz="2400" dirty="0" smtClean="0">
                <a:latin typeface="Times New Roman" pitchFamily="18" charset="0"/>
                <a:cs typeface="Times New Roman" pitchFamily="18" charset="0"/>
              </a:rPr>
              <a:t>The process of shuffle and sort is based on the merge sorting algorithm. </a:t>
            </a:r>
          </a:p>
          <a:p>
            <a:pPr algn="just"/>
            <a:r>
              <a:rPr lang="en-GB" sz="2400" dirty="0" smtClean="0">
                <a:latin typeface="Times New Roman" pitchFamily="18" charset="0"/>
                <a:cs typeface="Times New Roman" pitchFamily="18" charset="0"/>
              </a:rPr>
              <a:t>In the above case, the same key will be sent to the same node. After this step, [k1:v1,v2], [k2:v2],[k3:v1,v3] are sent to three different nodes.</a:t>
            </a:r>
          </a:p>
          <a:p>
            <a:pPr algn="just"/>
            <a:r>
              <a:rPr lang="en-GB" sz="2400" dirty="0" smtClean="0">
                <a:latin typeface="Times New Roman" pitchFamily="18" charset="0"/>
                <a:cs typeface="Times New Roman" pitchFamily="18" charset="0"/>
              </a:rPr>
              <a:t>The </a:t>
            </a:r>
            <a:r>
              <a:rPr lang="en-GB" sz="2400" b="1" dirty="0" smtClean="0">
                <a:latin typeface="Times New Roman" pitchFamily="18" charset="0"/>
                <a:cs typeface="Times New Roman" pitchFamily="18" charset="0"/>
              </a:rPr>
              <a:t>Reducer </a:t>
            </a:r>
            <a:r>
              <a:rPr lang="en-GB" sz="2400" dirty="0" smtClean="0">
                <a:latin typeface="Times New Roman" pitchFamily="18" charset="0"/>
                <a:cs typeface="Times New Roman" pitchFamily="18" charset="0"/>
              </a:rPr>
              <a:t>comes next and applies an aggregate function to each key. </a:t>
            </a:r>
          </a:p>
          <a:p>
            <a:pPr algn="just"/>
            <a:r>
              <a:rPr lang="en-GB" sz="2400" dirty="0" smtClean="0">
                <a:latin typeface="Times New Roman" pitchFamily="18" charset="0"/>
                <a:cs typeface="Times New Roman" pitchFamily="18" charset="0"/>
              </a:rPr>
              <a:t>For example, in the above data, the reducer applies the count function. So, the final output will be [k1:2], [k2:1],[k3:2].</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https://miro.medium.com/max/875/1*BlFyJHKBeMC6qHaf0buWpg.png"/>
          <p:cNvPicPr>
            <a:picLocks noChangeAspect="1" noChangeArrowheads="1"/>
          </p:cNvPicPr>
          <p:nvPr/>
        </p:nvPicPr>
        <p:blipFill>
          <a:blip r:embed="rId2"/>
          <a:srcRect/>
          <a:stretch>
            <a:fillRect/>
          </a:stretch>
        </p:blipFill>
        <p:spPr bwMode="auto">
          <a:xfrm>
            <a:off x="1066800" y="762000"/>
            <a:ext cx="7194550" cy="4711402"/>
          </a:xfrm>
          <a:prstGeom prst="rect">
            <a:avLst/>
          </a:prstGeom>
          <a:noFill/>
        </p:spPr>
      </p:pic>
      <p:sp>
        <p:nvSpPr>
          <p:cNvPr id="5" name="Rectangle 4"/>
          <p:cNvSpPr/>
          <p:nvPr/>
        </p:nvSpPr>
        <p:spPr>
          <a:xfrm>
            <a:off x="457200" y="304800"/>
            <a:ext cx="2508251" cy="369332"/>
          </a:xfrm>
          <a:prstGeom prst="rect">
            <a:avLst/>
          </a:prstGeom>
        </p:spPr>
        <p:txBody>
          <a:bodyPr wrap="none">
            <a:spAutoFit/>
          </a:bodyPr>
          <a:lstStyle/>
          <a:p>
            <a:r>
              <a:rPr lang="en-US" b="1" dirty="0" smtClean="0"/>
              <a:t>MapReduce on a Cluster</a:t>
            </a:r>
            <a:endParaRPr 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914400" y="914400"/>
            <a:ext cx="7437120"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763000" cy="3581400"/>
          </a:xfrm>
        </p:spPr>
        <p:txBody>
          <a:bodyPr>
            <a:noAutofit/>
          </a:bodyPr>
          <a:lstStyle/>
          <a:p>
            <a:pPr algn="just"/>
            <a:r>
              <a:rPr lang="en-GB" sz="2400" dirty="0" smtClean="0">
                <a:latin typeface="Times New Roman" pitchFamily="18" charset="0"/>
                <a:cs typeface="Times New Roman" pitchFamily="18" charset="0"/>
              </a:rPr>
              <a:t>The next thing that happens is a MapReduce node manager is instantiated and it has a node manager that keeps eye on all map and reduce tasks inside the node. </a:t>
            </a:r>
            <a:br>
              <a:rPr lang="en-GB" sz="2400" dirty="0" smtClean="0">
                <a:latin typeface="Times New Roman" pitchFamily="18" charset="0"/>
                <a:cs typeface="Times New Roman" pitchFamily="18" charset="0"/>
              </a:rPr>
            </a:br>
            <a:r>
              <a:rPr lang="en-GB" sz="2400" dirty="0" smtClean="0">
                <a:latin typeface="Times New Roman" pitchFamily="18" charset="0"/>
                <a:cs typeface="Times New Roman" pitchFamily="18" charset="0"/>
              </a:rPr>
              <a:t>The application master coordinates with different node managers running the MapReduce jobs under its hood. </a:t>
            </a:r>
            <a:br>
              <a:rPr lang="en-GB" sz="2400" dirty="0" smtClean="0">
                <a:latin typeface="Times New Roman" pitchFamily="18" charset="0"/>
                <a:cs typeface="Times New Roman" pitchFamily="18" charset="0"/>
              </a:rPr>
            </a:br>
            <a:r>
              <a:rPr lang="en-GB" sz="2400" dirty="0" smtClean="0">
                <a:latin typeface="Times New Roman" pitchFamily="18" charset="0"/>
                <a:cs typeface="Times New Roman" pitchFamily="18" charset="0"/>
              </a:rPr>
              <a:t>During the process, the individual node manager receives required data from HDFS to perform their tasks and share the output at theend. </a:t>
            </a:r>
            <a:br>
              <a:rPr lang="en-GB" sz="2400" dirty="0" smtClean="0">
                <a:latin typeface="Times New Roman" pitchFamily="18" charset="0"/>
                <a:cs typeface="Times New Roman" pitchFamily="18" charset="0"/>
              </a:rPr>
            </a:br>
            <a:r>
              <a:rPr lang="en-GB" sz="2400" dirty="0" smtClean="0">
                <a:latin typeface="Times New Roman" pitchFamily="18" charset="0"/>
                <a:cs typeface="Times New Roman" pitchFamily="18" charset="0"/>
              </a:rPr>
              <a:t>The resource manager tries to distribute tasks to the most efficient node (closest to data).</a:t>
            </a:r>
            <a:endParaRPr lang="en-US" sz="2400" dirty="0">
              <a:latin typeface="Times New Roman" pitchFamily="18" charset="0"/>
              <a:cs typeface="Times New Roman" pitchFamily="18" charset="0"/>
            </a:endParaRPr>
          </a:p>
        </p:txBody>
      </p:sp>
      <p:pic>
        <p:nvPicPr>
          <p:cNvPr id="102402" name="Picture 2"/>
          <p:cNvPicPr>
            <a:picLocks noGrp="1" noChangeAspect="1" noChangeArrowheads="1"/>
          </p:cNvPicPr>
          <p:nvPr>
            <p:ph idx="1"/>
          </p:nvPr>
        </p:nvPicPr>
        <p:blipFill>
          <a:blip r:embed="rId2"/>
          <a:srcRect/>
          <a:stretch>
            <a:fillRect/>
          </a:stretch>
        </p:blipFill>
        <p:spPr bwMode="auto">
          <a:xfrm>
            <a:off x="1600200" y="3832860"/>
            <a:ext cx="6233160" cy="30251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85800"/>
          </a:xfrm>
        </p:spPr>
        <p:txBody>
          <a:bodyPr>
            <a:normAutofit/>
          </a:bodyPr>
          <a:lstStyle/>
          <a:p>
            <a:r>
              <a:rPr lang="en-IN" sz="3200" dirty="0" smtClean="0">
                <a:solidFill>
                  <a:srgbClr val="FF0000"/>
                </a:solidFill>
              </a:rPr>
              <a:t>Building Blocks of Hadoop</a:t>
            </a:r>
            <a:endParaRPr lang="en-US" sz="3200" dirty="0">
              <a:solidFill>
                <a:srgbClr val="FF0000"/>
              </a:solidFill>
            </a:endParaRPr>
          </a:p>
        </p:txBody>
      </p:sp>
      <p:sp>
        <p:nvSpPr>
          <p:cNvPr id="3" name="Content Placeholder 2"/>
          <p:cNvSpPr>
            <a:spLocks noGrp="1"/>
          </p:cNvSpPr>
          <p:nvPr>
            <p:ph idx="1"/>
          </p:nvPr>
        </p:nvSpPr>
        <p:spPr>
          <a:xfrm>
            <a:off x="457200" y="838200"/>
            <a:ext cx="8229600" cy="5287963"/>
          </a:xfrm>
        </p:spPr>
        <p:txBody>
          <a:bodyPr>
            <a:normAutofit fontScale="70000" lnSpcReduction="20000"/>
          </a:bodyPr>
          <a:lstStyle/>
          <a:p>
            <a:pPr algn="just"/>
            <a:r>
              <a:rPr lang="en-GB" sz="3100" dirty="0" smtClean="0">
                <a:latin typeface="Times New Roman" pitchFamily="18" charset="0"/>
                <a:cs typeface="Times New Roman" pitchFamily="18" charset="0"/>
              </a:rPr>
              <a:t>Hadoop employs a master/slave architecture for both distributed storage and distributed computation. </a:t>
            </a:r>
          </a:p>
          <a:p>
            <a:pPr algn="just"/>
            <a:r>
              <a:rPr lang="en-GB" sz="3100" dirty="0" smtClean="0">
                <a:latin typeface="Times New Roman" pitchFamily="18" charset="0"/>
                <a:cs typeface="Times New Roman" pitchFamily="18" charset="0"/>
              </a:rPr>
              <a:t>The distributed storage system is called the Hadoop Distributed File System (HDFS).</a:t>
            </a:r>
            <a:br>
              <a:rPr lang="en-GB" sz="3100" dirty="0" smtClean="0">
                <a:latin typeface="Times New Roman" pitchFamily="18" charset="0"/>
                <a:cs typeface="Times New Roman" pitchFamily="18" charset="0"/>
              </a:rPr>
            </a:br>
            <a:r>
              <a:rPr lang="en-GB" sz="3100" dirty="0" smtClean="0">
                <a:latin typeface="Times New Roman" pitchFamily="18" charset="0"/>
                <a:cs typeface="Times New Roman" pitchFamily="18" charset="0"/>
              </a:rPr>
              <a:t/>
            </a:r>
            <a:br>
              <a:rPr lang="en-GB" sz="3100" dirty="0" smtClean="0">
                <a:latin typeface="Times New Roman" pitchFamily="18" charset="0"/>
                <a:cs typeface="Times New Roman" pitchFamily="18" charset="0"/>
              </a:rPr>
            </a:br>
            <a:r>
              <a:rPr lang="en-GB" sz="3100" dirty="0" smtClean="0">
                <a:latin typeface="Times New Roman" pitchFamily="18" charset="0"/>
                <a:cs typeface="Times New Roman" pitchFamily="18" charset="0"/>
              </a:rPr>
              <a:t>On a fully configured cluster, "running Hadoop" means running a set of daemons, or resident programs, on the different servers in you network. </a:t>
            </a:r>
          </a:p>
          <a:p>
            <a:pPr algn="just"/>
            <a:r>
              <a:rPr lang="en-GB" sz="3100" dirty="0" smtClean="0">
                <a:latin typeface="Times New Roman" pitchFamily="18" charset="0"/>
                <a:cs typeface="Times New Roman" pitchFamily="18" charset="0"/>
              </a:rPr>
              <a:t>These daemons have specific roles; some exists only on one server, some exist across multiple servers. </a:t>
            </a:r>
          </a:p>
          <a:p>
            <a:pPr>
              <a:buNone/>
            </a:pPr>
            <a:r>
              <a:rPr lang="en-GB" sz="3100" dirty="0" smtClean="0">
                <a:latin typeface="Times New Roman" pitchFamily="18" charset="0"/>
                <a:cs typeface="Times New Roman" pitchFamily="18" charset="0"/>
              </a:rPr>
              <a:t>The daemons include:</a:t>
            </a:r>
            <a:br>
              <a:rPr lang="en-GB" sz="3100" dirty="0" smtClean="0">
                <a:latin typeface="Times New Roman" pitchFamily="18" charset="0"/>
                <a:cs typeface="Times New Roman" pitchFamily="18" charset="0"/>
              </a:rPr>
            </a:br>
            <a:endParaRPr lang="en-GB" sz="3100" dirty="0" smtClean="0">
              <a:latin typeface="Times New Roman" pitchFamily="18" charset="0"/>
              <a:cs typeface="Times New Roman" pitchFamily="18" charset="0"/>
            </a:endParaRPr>
          </a:p>
          <a:p>
            <a:r>
              <a:rPr lang="en-GB" sz="3100" dirty="0" smtClean="0">
                <a:latin typeface="Times New Roman" pitchFamily="18" charset="0"/>
                <a:cs typeface="Times New Roman" pitchFamily="18" charset="0"/>
              </a:rPr>
              <a:t>NameNode</a:t>
            </a:r>
          </a:p>
          <a:p>
            <a:pPr algn="just"/>
            <a:r>
              <a:rPr lang="en-GB" sz="3100" dirty="0" smtClean="0">
                <a:latin typeface="Times New Roman" pitchFamily="18" charset="0"/>
                <a:cs typeface="Times New Roman" pitchFamily="18" charset="0"/>
              </a:rPr>
              <a:t>DataNode</a:t>
            </a:r>
          </a:p>
          <a:p>
            <a:pPr algn="just"/>
            <a:r>
              <a:rPr lang="en-GB" sz="3100" dirty="0" smtClean="0">
                <a:latin typeface="Times New Roman" pitchFamily="18" charset="0"/>
                <a:cs typeface="Times New Roman" pitchFamily="18" charset="0"/>
              </a:rPr>
              <a:t>Secondary NameNode</a:t>
            </a:r>
          </a:p>
          <a:p>
            <a:pPr algn="just"/>
            <a:r>
              <a:rPr lang="en-GB" sz="3100" dirty="0" smtClean="0">
                <a:latin typeface="Times New Roman" pitchFamily="18" charset="0"/>
                <a:cs typeface="Times New Roman" pitchFamily="18" charset="0"/>
              </a:rPr>
              <a:t>JobTracker</a:t>
            </a:r>
          </a:p>
          <a:p>
            <a:pPr algn="just"/>
            <a:r>
              <a:rPr lang="en-GB" sz="3100" dirty="0" smtClean="0">
                <a:latin typeface="Times New Roman" pitchFamily="18" charset="0"/>
                <a:cs typeface="Times New Roman" pitchFamily="18" charset="0"/>
              </a:rPr>
              <a:t>TaskTracker</a:t>
            </a:r>
          </a:p>
          <a:p>
            <a:endParaRPr 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324600"/>
          </a:xfrm>
        </p:spPr>
        <p:txBody>
          <a:bodyPr>
            <a:noAutofit/>
          </a:bodyPr>
          <a:lstStyle/>
          <a:p>
            <a:pPr algn="just"/>
            <a:r>
              <a:rPr lang="en-GB" sz="2400" b="1" dirty="0" smtClean="0">
                <a:latin typeface="Times New Roman" pitchFamily="18" charset="0"/>
                <a:cs typeface="Times New Roman" pitchFamily="18" charset="0"/>
              </a:rPr>
              <a:t>NameNode: </a:t>
            </a:r>
            <a:r>
              <a:rPr lang="en-GB" sz="2400" dirty="0" smtClean="0">
                <a:latin typeface="Times New Roman" pitchFamily="18" charset="0"/>
                <a:cs typeface="Times New Roman" pitchFamily="18" charset="0"/>
              </a:rPr>
              <a:t>The NameNode is the </a:t>
            </a:r>
            <a:r>
              <a:rPr lang="en-GB" sz="2400" i="1" dirty="0" smtClean="0">
                <a:latin typeface="Times New Roman" pitchFamily="18" charset="0"/>
                <a:cs typeface="Times New Roman" pitchFamily="18" charset="0"/>
              </a:rPr>
              <a:t>master </a:t>
            </a:r>
            <a:r>
              <a:rPr lang="en-GB" sz="2400" dirty="0" smtClean="0">
                <a:latin typeface="Times New Roman" pitchFamily="18" charset="0"/>
                <a:cs typeface="Times New Roman" pitchFamily="18" charset="0"/>
              </a:rPr>
              <a:t>of HDFS that directs the </a:t>
            </a:r>
            <a:r>
              <a:rPr lang="en-GB" sz="2400" i="1" dirty="0" smtClean="0">
                <a:latin typeface="Times New Roman" pitchFamily="18" charset="0"/>
                <a:cs typeface="Times New Roman" pitchFamily="18" charset="0"/>
              </a:rPr>
              <a:t>slave </a:t>
            </a:r>
            <a:r>
              <a:rPr lang="en-GB" sz="2400" dirty="0" smtClean="0">
                <a:latin typeface="Times New Roman" pitchFamily="18" charset="0"/>
                <a:cs typeface="Times New Roman" pitchFamily="18" charset="0"/>
              </a:rPr>
              <a:t>DataNode daemons to perform the low-level I/O tasks.</a:t>
            </a:r>
          </a:p>
          <a:p>
            <a:pPr algn="just"/>
            <a:r>
              <a:rPr lang="en-GB" sz="2400" dirty="0" smtClean="0">
                <a:latin typeface="Times New Roman" pitchFamily="18" charset="0"/>
                <a:cs typeface="Times New Roman" pitchFamily="18" charset="0"/>
              </a:rPr>
              <a:t>It is the bookkeeper of HDFS; it keeps track of how your files are broken down into file blocks, which nodes store those blocks and the overall health of the distributed filesystem.</a:t>
            </a:r>
            <a:br>
              <a:rPr lang="en-GB" sz="2400" dirty="0" smtClean="0">
                <a:latin typeface="Times New Roman" pitchFamily="18" charset="0"/>
                <a:cs typeface="Times New Roman" pitchFamily="18" charset="0"/>
              </a:rPr>
            </a:br>
            <a:r>
              <a:rPr lang="en-GB" sz="2400" dirty="0" smtClean="0">
                <a:latin typeface="Times New Roman" pitchFamily="18" charset="0"/>
                <a:cs typeface="Times New Roman" pitchFamily="18" charset="0"/>
              </a:rPr>
              <a:t/>
            </a:r>
            <a:br>
              <a:rPr lang="en-GB" sz="2400" dirty="0" smtClean="0">
                <a:latin typeface="Times New Roman" pitchFamily="18" charset="0"/>
                <a:cs typeface="Times New Roman" pitchFamily="18" charset="0"/>
              </a:rPr>
            </a:br>
            <a:r>
              <a:rPr lang="en-GB" sz="2400" dirty="0" smtClean="0">
                <a:latin typeface="Times New Roman" pitchFamily="18" charset="0"/>
                <a:cs typeface="Times New Roman" pitchFamily="18" charset="0"/>
              </a:rPr>
              <a:t>The server hosting the NameNode typically doesn't store any user data or perform any computations for a MapReduce program to lower the workload on the machine, hence memory &amp; I/O intensive.</a:t>
            </a:r>
            <a:br>
              <a:rPr lang="en-GB" sz="2400" dirty="0" smtClean="0">
                <a:latin typeface="Times New Roman" pitchFamily="18" charset="0"/>
                <a:cs typeface="Times New Roman" pitchFamily="18" charset="0"/>
              </a:rPr>
            </a:br>
            <a:r>
              <a:rPr lang="en-GB" sz="2400" dirty="0" smtClean="0">
                <a:latin typeface="Times New Roman" pitchFamily="18" charset="0"/>
                <a:cs typeface="Times New Roman" pitchFamily="18" charset="0"/>
              </a:rPr>
              <a:t/>
            </a:r>
            <a:br>
              <a:rPr lang="en-GB" sz="2400" dirty="0" smtClean="0">
                <a:latin typeface="Times New Roman" pitchFamily="18" charset="0"/>
                <a:cs typeface="Times New Roman" pitchFamily="18" charset="0"/>
              </a:rPr>
            </a:br>
            <a:r>
              <a:rPr lang="en-GB" sz="2400" dirty="0" smtClean="0">
                <a:latin typeface="Times New Roman" pitchFamily="18" charset="0"/>
                <a:cs typeface="Times New Roman" pitchFamily="18" charset="0"/>
              </a:rPr>
              <a:t>There is unfortunately a negative aspect to the importance of the NameNode - it's a single point of failure of your Hadoop cluster. For any of the other daemons, if their host fail for software or hardware reasons, the Hadoop cluster will likely continue to function smoothly or you can quickly restart it. Not so for the NameNode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324600"/>
          </a:xfrm>
        </p:spPr>
        <p:txBody>
          <a:bodyPr>
            <a:normAutofit fontScale="70000" lnSpcReduction="20000"/>
          </a:bodyPr>
          <a:lstStyle/>
          <a:p>
            <a:pPr algn="just"/>
            <a:r>
              <a:rPr lang="en-GB" b="1" dirty="0" smtClean="0">
                <a:latin typeface="Times New Roman" pitchFamily="18" charset="0"/>
                <a:cs typeface="Times New Roman" pitchFamily="18" charset="0"/>
              </a:rPr>
              <a:t>DataNode: </a:t>
            </a:r>
            <a:r>
              <a:rPr lang="en-GB" dirty="0" smtClean="0">
                <a:latin typeface="Times New Roman" pitchFamily="18" charset="0"/>
                <a:cs typeface="Times New Roman" pitchFamily="18" charset="0"/>
              </a:rPr>
              <a:t>Each slave machine in your cluster will host a DataNode daemon to perform the grunt work of the distributed filesystem - reading and writing HDFS blocks to actual files on the local file system</a:t>
            </a:r>
            <a:br>
              <a:rPr lang="en-GB" dirty="0" smtClean="0">
                <a:latin typeface="Times New Roman" pitchFamily="18" charset="0"/>
                <a:cs typeface="Times New Roman" pitchFamily="18" charset="0"/>
              </a:rPr>
            </a:br>
            <a:r>
              <a:rPr lang="en-GB" dirty="0" smtClean="0">
                <a:latin typeface="Times New Roman" pitchFamily="18" charset="0"/>
                <a:cs typeface="Times New Roman" pitchFamily="18" charset="0"/>
              </a:rPr>
              <a:t/>
            </a:r>
            <a:br>
              <a:rPr lang="en-GB" dirty="0" smtClean="0">
                <a:latin typeface="Times New Roman" pitchFamily="18" charset="0"/>
                <a:cs typeface="Times New Roman" pitchFamily="18" charset="0"/>
              </a:rPr>
            </a:br>
            <a:r>
              <a:rPr lang="en-GB" dirty="0" smtClean="0">
                <a:latin typeface="Times New Roman" pitchFamily="18" charset="0"/>
                <a:cs typeface="Times New Roman" pitchFamily="18" charset="0"/>
              </a:rPr>
              <a:t>When you want to read or write a HDFS file, the file is broken into blocks and the NameNode will tell your client which DataNode each block resides in. Your client communicates directly with the DataNode daemons to process the local files corresponding to the blocks.</a:t>
            </a:r>
            <a:br>
              <a:rPr lang="en-GB" dirty="0" smtClean="0">
                <a:latin typeface="Times New Roman" pitchFamily="18" charset="0"/>
                <a:cs typeface="Times New Roman" pitchFamily="18" charset="0"/>
              </a:rPr>
            </a:br>
            <a:r>
              <a:rPr lang="en-GB" dirty="0" smtClean="0">
                <a:latin typeface="Times New Roman" pitchFamily="18" charset="0"/>
                <a:cs typeface="Times New Roman" pitchFamily="18" charset="0"/>
              </a:rPr>
              <a:t/>
            </a:r>
            <a:br>
              <a:rPr lang="en-GB" dirty="0" smtClean="0">
                <a:latin typeface="Times New Roman" pitchFamily="18" charset="0"/>
                <a:cs typeface="Times New Roman" pitchFamily="18" charset="0"/>
              </a:rPr>
            </a:br>
            <a:r>
              <a:rPr lang="en-GB" dirty="0" smtClean="0">
                <a:latin typeface="Times New Roman" pitchFamily="18" charset="0"/>
                <a:cs typeface="Times New Roman" pitchFamily="18" charset="0"/>
              </a:rPr>
              <a:t>Furthermore, a DataNode may communicate with other DataNodes to </a:t>
            </a:r>
            <a:r>
              <a:rPr lang="en-GB" i="1" dirty="0" smtClean="0">
                <a:latin typeface="Times New Roman" pitchFamily="18" charset="0"/>
                <a:cs typeface="Times New Roman" pitchFamily="18" charset="0"/>
              </a:rPr>
              <a:t>replicate </a:t>
            </a:r>
            <a:r>
              <a:rPr lang="en-GB" dirty="0" smtClean="0">
                <a:latin typeface="Times New Roman" pitchFamily="18" charset="0"/>
                <a:cs typeface="Times New Roman" pitchFamily="18" charset="0"/>
              </a:rPr>
              <a:t>its data blocks for redundancy.This ensures that if any one DataNode crashes or becomes inaccessible over the network, you'll still able to read the files.</a:t>
            </a:r>
            <a:br>
              <a:rPr lang="en-GB" dirty="0" smtClean="0">
                <a:latin typeface="Times New Roman" pitchFamily="18" charset="0"/>
                <a:cs typeface="Times New Roman" pitchFamily="18" charset="0"/>
              </a:rPr>
            </a:br>
            <a:r>
              <a:rPr lang="en-GB" dirty="0" smtClean="0">
                <a:latin typeface="Times New Roman" pitchFamily="18" charset="0"/>
                <a:cs typeface="Times New Roman" pitchFamily="18" charset="0"/>
              </a:rPr>
              <a:t/>
            </a:r>
            <a:br>
              <a:rPr lang="en-GB" dirty="0" smtClean="0">
                <a:latin typeface="Times New Roman" pitchFamily="18" charset="0"/>
                <a:cs typeface="Times New Roman" pitchFamily="18" charset="0"/>
              </a:rPr>
            </a:br>
            <a:r>
              <a:rPr lang="en-GB" dirty="0" smtClean="0">
                <a:latin typeface="Times New Roman" pitchFamily="18" charset="0"/>
                <a:cs typeface="Times New Roman" pitchFamily="18" charset="0"/>
              </a:rPr>
              <a:t>DataNodes are constantly reporting to the NameNode. Upon initialization, each of the DataNodes informs the NameNode of the blocks it's currently storing. </a:t>
            </a:r>
          </a:p>
          <a:p>
            <a:pPr algn="just"/>
            <a:r>
              <a:rPr lang="en-GB" dirty="0" smtClean="0">
                <a:latin typeface="Times New Roman" pitchFamily="18" charset="0"/>
                <a:cs typeface="Times New Roman" pitchFamily="18" charset="0"/>
              </a:rPr>
              <a:t>After this mapping is complete, the DataNodes continually poll the NameNode to provide information regarding local changes as well as receive instructions to create, move, or delete from the local disk.</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Grp="1" noChangeAspect="1" noChangeArrowheads="1"/>
          </p:cNvPicPr>
          <p:nvPr>
            <p:ph idx="1"/>
          </p:nvPr>
        </p:nvPicPr>
        <p:blipFill>
          <a:blip r:embed="rId2"/>
          <a:srcRect/>
          <a:stretch>
            <a:fillRect/>
          </a:stretch>
        </p:blipFill>
        <p:spPr bwMode="auto">
          <a:xfrm>
            <a:off x="1286807" y="838200"/>
            <a:ext cx="6180793"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81000"/>
            <a:ext cx="8153400" cy="5745163"/>
          </a:xfrm>
        </p:spPr>
        <p:txBody>
          <a:bodyPr>
            <a:normAutofit/>
          </a:bodyPr>
          <a:lstStyle/>
          <a:p>
            <a:pPr algn="just"/>
            <a:r>
              <a:rPr lang="en-GB" sz="2400" b="1" dirty="0" smtClean="0">
                <a:latin typeface="Times New Roman" pitchFamily="18" charset="0"/>
                <a:cs typeface="Times New Roman" pitchFamily="18" charset="0"/>
              </a:rPr>
              <a:t>Secondary NameNode(SNN): </a:t>
            </a:r>
            <a:r>
              <a:rPr lang="en-GB" sz="2400" dirty="0" smtClean="0">
                <a:latin typeface="Times New Roman" pitchFamily="18" charset="0"/>
                <a:cs typeface="Times New Roman" pitchFamily="18" charset="0"/>
              </a:rPr>
              <a:t>The SNN is an assistant daemon for monitoring the state of the cluster HDFS.</a:t>
            </a:r>
          </a:p>
          <a:p>
            <a:pPr algn="just"/>
            <a:r>
              <a:rPr lang="en-GB" sz="2400" dirty="0" smtClean="0">
                <a:latin typeface="Times New Roman" pitchFamily="18" charset="0"/>
                <a:cs typeface="Times New Roman" pitchFamily="18" charset="0"/>
              </a:rPr>
              <a:t>Like the NameNode, each cluster has one SNN, and it typically resides on its own machine as well. </a:t>
            </a:r>
          </a:p>
          <a:p>
            <a:pPr algn="just"/>
            <a:r>
              <a:rPr lang="en-GB" sz="2400" dirty="0" smtClean="0">
                <a:latin typeface="Times New Roman" pitchFamily="18" charset="0"/>
                <a:cs typeface="Times New Roman" pitchFamily="18" charset="0"/>
              </a:rPr>
              <a:t>No other DataNode or TaskTracker daemons run on the same server. </a:t>
            </a:r>
          </a:p>
          <a:p>
            <a:pPr algn="just"/>
            <a:r>
              <a:rPr lang="en-GB" sz="2400" dirty="0" smtClean="0">
                <a:latin typeface="Times New Roman" pitchFamily="18" charset="0"/>
                <a:cs typeface="Times New Roman" pitchFamily="18" charset="0"/>
              </a:rPr>
              <a:t>The SNN differs from the NameNode in that this process doesn't receive or record any real-time changes to HDFS.</a:t>
            </a:r>
          </a:p>
          <a:p>
            <a:pPr algn="just"/>
            <a:r>
              <a:rPr lang="en-GB" sz="2400" dirty="0" smtClean="0">
                <a:latin typeface="Times New Roman" pitchFamily="18" charset="0"/>
                <a:cs typeface="Times New Roman" pitchFamily="18" charset="0"/>
              </a:rPr>
              <a:t>Instead, it communicates with the NameNode to take snapshots of the HDFS metadata at intervals defined by the cluster configuration.</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http://4.bp.blogspot.com/-XMclHVGnZjk/UbG4DUd-LwI/AAAAAAAABGE/dtIYZaHLT2U/s1600/JobTask_Tracker+Image.png"/>
          <p:cNvPicPr>
            <a:picLocks noChangeAspect="1" noChangeArrowheads="1"/>
          </p:cNvPicPr>
          <p:nvPr/>
        </p:nvPicPr>
        <p:blipFill>
          <a:blip r:embed="rId2"/>
          <a:srcRect/>
          <a:stretch>
            <a:fillRect/>
          </a:stretch>
        </p:blipFill>
        <p:spPr bwMode="auto">
          <a:xfrm>
            <a:off x="1219200" y="2228849"/>
            <a:ext cx="6477000" cy="4629151"/>
          </a:xfrm>
          <a:prstGeom prst="rect">
            <a:avLst/>
          </a:prstGeom>
          <a:noFill/>
        </p:spPr>
      </p:pic>
      <p:sp>
        <p:nvSpPr>
          <p:cNvPr id="5" name="Rectangle 4"/>
          <p:cNvSpPr/>
          <p:nvPr/>
        </p:nvSpPr>
        <p:spPr>
          <a:xfrm>
            <a:off x="228600" y="228600"/>
            <a:ext cx="8610600" cy="1938992"/>
          </a:xfrm>
          <a:prstGeom prst="rect">
            <a:avLst/>
          </a:prstGeom>
        </p:spPr>
        <p:txBody>
          <a:bodyPr wrap="square">
            <a:spAutoFit/>
          </a:bodyPr>
          <a:lstStyle/>
          <a:p>
            <a:pPr algn="just"/>
            <a:r>
              <a:rPr lang="en-GB" sz="2400" dirty="0" smtClean="0">
                <a:latin typeface="Times New Roman" pitchFamily="18" charset="0"/>
                <a:cs typeface="Times New Roman" pitchFamily="18" charset="0"/>
              </a:rPr>
              <a:t>One responsibility of the TaskTracker is to constantly communicate with the JobTracker. If the JobTracker fails to receive a heartbeat from a TaskTracker within a specified amount of time, it will assume the TaskTracker has crashed and will resubmit the corresponding tasks to other nodes in the cluster.</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763000" cy="5821363"/>
          </a:xfrm>
        </p:spPr>
        <p:txBody>
          <a:bodyPr>
            <a:normAutofit fontScale="70000" lnSpcReduction="20000"/>
          </a:bodyPr>
          <a:lstStyle/>
          <a:p>
            <a:pPr algn="just"/>
            <a:r>
              <a:rPr lang="en-GB" b="1" dirty="0" smtClean="0">
                <a:latin typeface="Times New Roman" pitchFamily="18" charset="0"/>
                <a:cs typeface="Times New Roman" pitchFamily="18" charset="0"/>
              </a:rPr>
              <a:t>JobTracker: </a:t>
            </a:r>
            <a:r>
              <a:rPr lang="en-GB" dirty="0" smtClean="0">
                <a:latin typeface="Times New Roman" pitchFamily="18" charset="0"/>
                <a:cs typeface="Times New Roman" pitchFamily="18" charset="0"/>
              </a:rPr>
              <a:t>Once you submit your code to your cluster, the JobTracker determines the execution plan by determining which files to process, assigns nodes to different tasks, and monitors all tasks as they're running. should a task fail, the JobTracker will automatically relaunch the task, possibly on a different node, up to a predefined limit of retries.</a:t>
            </a:r>
            <a:br>
              <a:rPr lang="en-GB" dirty="0" smtClean="0">
                <a:latin typeface="Times New Roman" pitchFamily="18" charset="0"/>
                <a:cs typeface="Times New Roman" pitchFamily="18" charset="0"/>
              </a:rPr>
            </a:br>
            <a:r>
              <a:rPr lang="en-GB" dirty="0" smtClean="0">
                <a:latin typeface="Times New Roman" pitchFamily="18" charset="0"/>
                <a:cs typeface="Times New Roman" pitchFamily="18" charset="0"/>
              </a:rPr>
              <a:t/>
            </a:r>
            <a:br>
              <a:rPr lang="en-GB" dirty="0" smtClean="0">
                <a:latin typeface="Times New Roman" pitchFamily="18" charset="0"/>
                <a:cs typeface="Times New Roman" pitchFamily="18" charset="0"/>
              </a:rPr>
            </a:br>
            <a:r>
              <a:rPr lang="en-GB" dirty="0" smtClean="0">
                <a:latin typeface="Times New Roman" pitchFamily="18" charset="0"/>
                <a:cs typeface="Times New Roman" pitchFamily="18" charset="0"/>
              </a:rPr>
              <a:t>There is only one JobTracker daemon per Hadoop cluster. It's typically run on a server as a master node of the cluster.</a:t>
            </a:r>
            <a:br>
              <a:rPr lang="en-GB" dirty="0" smtClean="0">
                <a:latin typeface="Times New Roman" pitchFamily="18" charset="0"/>
                <a:cs typeface="Times New Roman" pitchFamily="18" charset="0"/>
              </a:rPr>
            </a:br>
            <a:r>
              <a:rPr lang="en-GB" dirty="0" smtClean="0">
                <a:latin typeface="Times New Roman" pitchFamily="18" charset="0"/>
                <a:cs typeface="Times New Roman" pitchFamily="18" charset="0"/>
              </a:rPr>
              <a:t/>
            </a:r>
            <a:br>
              <a:rPr lang="en-GB" dirty="0" smtClean="0">
                <a:latin typeface="Times New Roman" pitchFamily="18" charset="0"/>
                <a:cs typeface="Times New Roman" pitchFamily="18" charset="0"/>
              </a:rPr>
            </a:br>
            <a:r>
              <a:rPr lang="en-GB" b="1" dirty="0" smtClean="0">
                <a:latin typeface="Times New Roman" pitchFamily="18" charset="0"/>
                <a:cs typeface="Times New Roman" pitchFamily="18" charset="0"/>
              </a:rPr>
              <a:t>TaskTracker: </a:t>
            </a:r>
            <a:r>
              <a:rPr lang="en-GB" dirty="0" smtClean="0">
                <a:latin typeface="Times New Roman" pitchFamily="18" charset="0"/>
                <a:cs typeface="Times New Roman" pitchFamily="18" charset="0"/>
              </a:rPr>
              <a:t>As with the storage daemons, the computing daemons also follow a master/slave architecture: the JobTracker is the master overseeing the overall execution of a MapReduce job and the TaskTracker manage the execution of individual tasks on each slave node.</a:t>
            </a:r>
            <a:br>
              <a:rPr lang="en-GB" dirty="0" smtClean="0">
                <a:latin typeface="Times New Roman" pitchFamily="18" charset="0"/>
                <a:cs typeface="Times New Roman" pitchFamily="18" charset="0"/>
              </a:rPr>
            </a:br>
            <a:r>
              <a:rPr lang="en-GB" dirty="0" smtClean="0">
                <a:latin typeface="Times New Roman" pitchFamily="18" charset="0"/>
                <a:cs typeface="Times New Roman" pitchFamily="18" charset="0"/>
              </a:rPr>
              <a:t/>
            </a:r>
            <a:br>
              <a:rPr lang="en-GB" dirty="0" smtClean="0">
                <a:latin typeface="Times New Roman" pitchFamily="18" charset="0"/>
                <a:cs typeface="Times New Roman" pitchFamily="18" charset="0"/>
              </a:rPr>
            </a:br>
            <a:r>
              <a:rPr lang="en-GB" dirty="0" smtClean="0">
                <a:latin typeface="Times New Roman" pitchFamily="18" charset="0"/>
                <a:cs typeface="Times New Roman" pitchFamily="18" charset="0"/>
              </a:rPr>
              <a:t>Each TaskTracker is responsible for executing the individual tasks that the JobTracker assigns. Although there is a single TaskTracker per slave node, each TaskTracker can spawn multiple JVMs to handle many map or reduce tasks in parallel.</a:t>
            </a:r>
            <a:r>
              <a:rPr lang="en-GB" dirty="0" smtClean="0"/>
              <a:t/>
            </a:r>
            <a:br>
              <a:rPr lang="en-GB" dirty="0" smtClean="0"/>
            </a:b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533400" y="609600"/>
            <a:ext cx="8107084" cy="5181441"/>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2407920" y="0"/>
            <a:ext cx="6736080" cy="3368040"/>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a:stretch>
            <a:fillRect/>
          </a:stretch>
        </p:blipFill>
        <p:spPr bwMode="auto">
          <a:xfrm>
            <a:off x="0" y="3444937"/>
            <a:ext cx="7010399" cy="3413063"/>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990600" y="838200"/>
            <a:ext cx="7376160" cy="45186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1143000" y="914400"/>
            <a:ext cx="6638551" cy="4971891"/>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1143000" y="1066800"/>
            <a:ext cx="7529510" cy="4827111"/>
          </a:xfrm>
          <a:prstGeom prst="rect">
            <a:avLst/>
          </a:prstGeom>
          <a:noFill/>
          <a:ln w="9525">
            <a:noFill/>
            <a:miter lim="800000"/>
            <a:headEnd/>
            <a:tailEnd/>
          </a:ln>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930677" y="838200"/>
            <a:ext cx="7659180" cy="4800600"/>
          </a:xfrm>
          <a:prstGeom prst="rect">
            <a:avLst/>
          </a:prstGeom>
          <a:noFill/>
          <a:ln w="9525">
            <a:noFill/>
            <a:miter lim="800000"/>
            <a:headEnd/>
            <a:tailEnd/>
          </a:ln>
          <a:effec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418618" y="990600"/>
            <a:ext cx="8447298" cy="4602321"/>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609600" y="990600"/>
            <a:ext cx="8186593" cy="4617561"/>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1600200" y="1066800"/>
            <a:ext cx="6554421" cy="2929731"/>
          </a:xfrm>
          <a:prstGeom prst="rect">
            <a:avLst/>
          </a:prstGeom>
          <a:noFill/>
          <a:ln w="9525">
            <a:noFill/>
            <a:miter lim="800000"/>
            <a:headEnd/>
            <a:tailEnd/>
          </a:ln>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srcRect/>
          <a:stretch>
            <a:fillRect/>
          </a:stretch>
        </p:blipFill>
        <p:spPr bwMode="auto">
          <a:xfrm>
            <a:off x="381000" y="1219200"/>
            <a:ext cx="8565520" cy="4434840"/>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srcRect/>
          <a:stretch>
            <a:fillRect/>
          </a:stretch>
        </p:blipFill>
        <p:spPr bwMode="auto">
          <a:xfrm>
            <a:off x="685800" y="1066800"/>
            <a:ext cx="7839282" cy="3924141"/>
          </a:xfrm>
          <a:prstGeom prst="rect">
            <a:avLst/>
          </a:prstGeom>
          <a:noFill/>
          <a:ln w="9525">
            <a:noFill/>
            <a:miter lim="800000"/>
            <a:headEnd/>
            <a:tailEnd/>
          </a:ln>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1524000" y="1973421"/>
            <a:ext cx="6096000" cy="377952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685800" y="914400"/>
            <a:ext cx="8115300" cy="435864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7429500" y="5638800"/>
            <a:ext cx="1714500" cy="638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1219200" y="990600"/>
            <a:ext cx="6949440" cy="39014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762000" y="1066800"/>
            <a:ext cx="7536180" cy="39395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 to Remember</a:t>
            </a:r>
            <a:endParaRPr lang="en-US" dirty="0"/>
          </a:p>
        </p:txBody>
      </p:sp>
      <p:pic>
        <p:nvPicPr>
          <p:cNvPr id="17410" name="Picture 2"/>
          <p:cNvPicPr>
            <a:picLocks noGrp="1" noChangeAspect="1" noChangeArrowheads="1"/>
          </p:cNvPicPr>
          <p:nvPr>
            <p:ph idx="1"/>
          </p:nvPr>
        </p:nvPicPr>
        <p:blipFill>
          <a:blip r:embed="rId2"/>
          <a:srcRect/>
          <a:stretch>
            <a:fillRect/>
          </a:stretch>
        </p:blipFill>
        <p:spPr bwMode="auto">
          <a:xfrm>
            <a:off x="1223010" y="1961991"/>
            <a:ext cx="6697980" cy="38023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rcRect/>
          <a:stretch>
            <a:fillRect/>
          </a:stretch>
        </p:blipFill>
        <p:spPr bwMode="auto">
          <a:xfrm>
            <a:off x="609600" y="914400"/>
            <a:ext cx="8084820" cy="40309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609600" y="990600"/>
            <a:ext cx="7802880" cy="43357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609600" y="1066800"/>
            <a:ext cx="7818120" cy="40309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srcRect/>
          <a:stretch>
            <a:fillRect/>
          </a:stretch>
        </p:blipFill>
        <p:spPr bwMode="auto">
          <a:xfrm>
            <a:off x="624840" y="1809591"/>
            <a:ext cx="7894320" cy="41071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srcRect/>
          <a:stretch>
            <a:fillRect/>
          </a:stretch>
        </p:blipFill>
        <p:spPr bwMode="auto">
          <a:xfrm>
            <a:off x="381000" y="762000"/>
            <a:ext cx="78105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srcRect/>
          <a:stretch>
            <a:fillRect/>
          </a:stretch>
        </p:blipFill>
        <p:spPr bwMode="auto">
          <a:xfrm>
            <a:off x="457200" y="762000"/>
            <a:ext cx="7871460" cy="40309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srcRect/>
          <a:stretch>
            <a:fillRect/>
          </a:stretch>
        </p:blipFill>
        <p:spPr bwMode="auto">
          <a:xfrm>
            <a:off x="457200" y="914400"/>
            <a:ext cx="8046720" cy="41986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a:srcRect/>
          <a:stretch>
            <a:fillRect/>
          </a:stretch>
        </p:blipFill>
        <p:spPr bwMode="auto">
          <a:xfrm>
            <a:off x="381000" y="762000"/>
            <a:ext cx="7978140" cy="42138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a:blip r:embed="rId2"/>
          <a:srcRect/>
          <a:stretch>
            <a:fillRect/>
          </a:stretch>
        </p:blipFill>
        <p:spPr bwMode="auto">
          <a:xfrm>
            <a:off x="609600" y="990600"/>
            <a:ext cx="7467600" cy="39014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idx="1"/>
          </p:nvPr>
        </p:nvPicPr>
        <p:blipFill>
          <a:blip r:embed="rId2"/>
          <a:srcRect/>
          <a:stretch>
            <a:fillRect/>
          </a:stretch>
        </p:blipFill>
        <p:spPr bwMode="auto">
          <a:xfrm>
            <a:off x="533400" y="685800"/>
            <a:ext cx="7612380" cy="40919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609600" y="685800"/>
            <a:ext cx="8083036" cy="5668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610600" cy="5668963"/>
          </a:xfrm>
        </p:spPr>
        <p:txBody>
          <a:bodyPr>
            <a:noAutofit/>
          </a:bodyPr>
          <a:lstStyle/>
          <a:p>
            <a:pPr algn="just"/>
            <a:r>
              <a:rPr lang="en-GB" sz="2800" dirty="0" smtClean="0">
                <a:latin typeface="Times New Roman" pitchFamily="18" charset="0"/>
                <a:cs typeface="Times New Roman" pitchFamily="18" charset="0"/>
              </a:rPr>
              <a:t>Google Inc. developed the Google File System (GFS), a scalable distributed file system (DFS), to meet the company’s growing data processing needs. </a:t>
            </a:r>
          </a:p>
          <a:p>
            <a:pPr algn="just"/>
            <a:r>
              <a:rPr lang="en-GB" sz="2800" dirty="0" smtClean="0">
                <a:latin typeface="Times New Roman" pitchFamily="18" charset="0"/>
                <a:cs typeface="Times New Roman" pitchFamily="18" charset="0"/>
              </a:rPr>
              <a:t>GFS offers fault tolerance, dependability, scalability, availability, and performance to big networks and connected nodes. </a:t>
            </a:r>
          </a:p>
          <a:p>
            <a:pPr algn="just"/>
            <a:r>
              <a:rPr lang="en-GB" sz="2800" dirty="0" smtClean="0">
                <a:latin typeface="Times New Roman" pitchFamily="18" charset="0"/>
                <a:cs typeface="Times New Roman" pitchFamily="18" charset="0"/>
              </a:rPr>
              <a:t>GFS is made up of a number of storage systems constructed from inexpensive commodity hardware parts. </a:t>
            </a:r>
          </a:p>
          <a:p>
            <a:pPr algn="just"/>
            <a:r>
              <a:rPr lang="en-GB" sz="2800" dirty="0" smtClean="0">
                <a:latin typeface="Times New Roman" pitchFamily="18" charset="0"/>
                <a:cs typeface="Times New Roman" pitchFamily="18" charset="0"/>
              </a:rPr>
              <a:t>The search engine, which creates enormous volumes of data that must be kept, is only one example of how it is customized to meet Google’s various data use and storage requirements.</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762000" y="838200"/>
            <a:ext cx="7467600"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5821363"/>
          </a:xfrm>
        </p:spPr>
        <p:txBody>
          <a:bodyPr/>
          <a:lstStyle/>
          <a:p>
            <a:pPr algn="just"/>
            <a:r>
              <a:rPr lang="en-GB" dirty="0" smtClean="0">
                <a:latin typeface="Times New Roman" pitchFamily="18" charset="0"/>
                <a:cs typeface="Times New Roman" pitchFamily="18" charset="0"/>
              </a:rPr>
              <a:t>The GFS node cluster consists of a single master and several chunk servers that various client systems regularly access. </a:t>
            </a:r>
          </a:p>
          <a:p>
            <a:pPr algn="just"/>
            <a:r>
              <a:rPr lang="en-GB" dirty="0" smtClean="0">
                <a:latin typeface="Times New Roman" pitchFamily="18" charset="0"/>
                <a:cs typeface="Times New Roman" pitchFamily="18" charset="0"/>
              </a:rPr>
              <a:t>On local discs, chunk servers keep data in the form of Linux files. </a:t>
            </a:r>
          </a:p>
          <a:p>
            <a:pPr algn="just"/>
            <a:r>
              <a:rPr lang="en-GB" dirty="0" smtClean="0">
                <a:latin typeface="Times New Roman" pitchFamily="18" charset="0"/>
                <a:cs typeface="Times New Roman" pitchFamily="18" charset="0"/>
              </a:rPr>
              <a:t>Large (64 MB) pieces of the stored data are split up and replicated at least three times around the network. </a:t>
            </a:r>
          </a:p>
          <a:p>
            <a:pPr algn="just"/>
            <a:r>
              <a:rPr lang="en-GB" dirty="0" smtClean="0">
                <a:latin typeface="Times New Roman" pitchFamily="18" charset="0"/>
                <a:cs typeface="Times New Roman" pitchFamily="18" charset="0"/>
              </a:rPr>
              <a:t>Reduced network overhead results from the greater chunk size.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5745163"/>
          </a:xfrm>
        </p:spPr>
        <p:txBody>
          <a:bodyPr>
            <a:normAutofit/>
          </a:bodyPr>
          <a:lstStyle/>
          <a:p>
            <a:pPr algn="just" fontAlgn="base"/>
            <a:r>
              <a:rPr lang="en-GB" sz="2800" dirty="0" smtClean="0">
                <a:latin typeface="Times New Roman" pitchFamily="18" charset="0"/>
                <a:cs typeface="Times New Roman" pitchFamily="18" charset="0"/>
              </a:rPr>
              <a:t>The master is in charge of managing metadata, including namespace, access control, and mapping data. </a:t>
            </a:r>
          </a:p>
          <a:p>
            <a:pPr algn="just" fontAlgn="base"/>
            <a:r>
              <a:rPr lang="en-GB" sz="2800" dirty="0" smtClean="0">
                <a:latin typeface="Times New Roman" pitchFamily="18" charset="0"/>
                <a:cs typeface="Times New Roman" pitchFamily="18" charset="0"/>
              </a:rPr>
              <a:t>The master communicates with each chunk server by timed heartbeat messages and keeps track of its status updates.</a:t>
            </a:r>
          </a:p>
          <a:p>
            <a:pPr algn="just" fontAlgn="base"/>
            <a:r>
              <a:rPr lang="en-GB" sz="2800" dirty="0" smtClean="0">
                <a:latin typeface="Times New Roman" pitchFamily="18" charset="0"/>
                <a:cs typeface="Times New Roman" pitchFamily="18" charset="0"/>
              </a:rPr>
              <a:t>More than 1,000 nodes with 300 TB of disc storage capacity make up the largest GFS clusters. </a:t>
            </a:r>
          </a:p>
          <a:p>
            <a:pPr algn="just" fontAlgn="base"/>
            <a:r>
              <a:rPr lang="en-GB" sz="2800" dirty="0" smtClean="0">
                <a:latin typeface="Times New Roman" pitchFamily="18" charset="0"/>
                <a:cs typeface="Times New Roman" pitchFamily="18" charset="0"/>
              </a:rPr>
              <a:t>This is available for constant access by hundreds of clients.</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804863" y="438150"/>
            <a:ext cx="7534275" cy="5981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rmAutofit fontScale="70000" lnSpcReduction="20000"/>
          </a:bodyPr>
          <a:lstStyle/>
          <a:p>
            <a:pPr fontAlgn="base">
              <a:buNone/>
            </a:pPr>
            <a:r>
              <a:rPr lang="en-GB" b="1" dirty="0" smtClean="0"/>
              <a:t>Components of GFS</a:t>
            </a:r>
          </a:p>
          <a:p>
            <a:pPr algn="just" fontAlgn="base"/>
            <a:r>
              <a:rPr lang="en-GB" dirty="0" smtClean="0">
                <a:latin typeface="Times New Roman" pitchFamily="18" charset="0"/>
                <a:cs typeface="Times New Roman" pitchFamily="18" charset="0"/>
              </a:rPr>
              <a:t>A group of computers makes up GFS. A cluster is just a group of connected computers. </a:t>
            </a:r>
          </a:p>
          <a:p>
            <a:pPr algn="just" fontAlgn="base"/>
            <a:r>
              <a:rPr lang="en-GB" dirty="0" smtClean="0">
                <a:latin typeface="Times New Roman" pitchFamily="18" charset="0"/>
                <a:cs typeface="Times New Roman" pitchFamily="18" charset="0"/>
              </a:rPr>
              <a:t>There could be hundreds or even thousands of computers in each cluster. </a:t>
            </a:r>
          </a:p>
          <a:p>
            <a:pPr algn="just" fontAlgn="base">
              <a:buNone/>
            </a:pPr>
            <a:r>
              <a:rPr lang="en-GB" dirty="0" smtClean="0">
                <a:latin typeface="Times New Roman" pitchFamily="18" charset="0"/>
                <a:cs typeface="Times New Roman" pitchFamily="18" charset="0"/>
              </a:rPr>
              <a:t>There are three basic entities included in any GFS cluster as follows:</a:t>
            </a:r>
          </a:p>
          <a:p>
            <a:pPr algn="just" fontAlgn="base"/>
            <a:r>
              <a:rPr lang="en-GB" b="1" dirty="0" smtClean="0">
                <a:latin typeface="Times New Roman" pitchFamily="18" charset="0"/>
                <a:cs typeface="Times New Roman" pitchFamily="18" charset="0"/>
              </a:rPr>
              <a:t>GFS Clients:</a:t>
            </a:r>
            <a:r>
              <a:rPr lang="en-GB" dirty="0" smtClean="0">
                <a:latin typeface="Times New Roman" pitchFamily="18" charset="0"/>
                <a:cs typeface="Times New Roman" pitchFamily="18" charset="0"/>
              </a:rPr>
              <a:t> They can be computer programs or applications which may be used to request files. </a:t>
            </a:r>
          </a:p>
          <a:p>
            <a:pPr algn="just" fontAlgn="base"/>
            <a:r>
              <a:rPr lang="en-GB" dirty="0" smtClean="0">
                <a:latin typeface="Times New Roman" pitchFamily="18" charset="0"/>
                <a:cs typeface="Times New Roman" pitchFamily="18" charset="0"/>
              </a:rPr>
              <a:t>Requests may be made to access and modify already-existing files or add new files to the system.</a:t>
            </a:r>
          </a:p>
          <a:p>
            <a:pPr algn="just" fontAlgn="base"/>
            <a:r>
              <a:rPr lang="en-GB" b="1" dirty="0" smtClean="0">
                <a:latin typeface="Times New Roman" pitchFamily="18" charset="0"/>
                <a:cs typeface="Times New Roman" pitchFamily="18" charset="0"/>
              </a:rPr>
              <a:t>GFS Master Server: </a:t>
            </a:r>
            <a:r>
              <a:rPr lang="en-GB" dirty="0" smtClean="0">
                <a:latin typeface="Times New Roman" pitchFamily="18" charset="0"/>
                <a:cs typeface="Times New Roman" pitchFamily="18" charset="0"/>
              </a:rPr>
              <a:t>It serves as the cluster’s coordinator. It preserves a record of the cluster’s actions in an operation log. </a:t>
            </a:r>
          </a:p>
          <a:p>
            <a:pPr algn="just" fontAlgn="base"/>
            <a:r>
              <a:rPr lang="en-GB" dirty="0" smtClean="0">
                <a:latin typeface="Times New Roman" pitchFamily="18" charset="0"/>
                <a:cs typeface="Times New Roman" pitchFamily="18" charset="0"/>
              </a:rPr>
              <a:t>Additionally, it keeps track of the data that describes chunks, or metadata. The chunks’ place in the overall file and which files they belong to are indicated by the metadata to the master server.</a:t>
            </a:r>
          </a:p>
          <a:p>
            <a:pPr algn="just" fontAlgn="base"/>
            <a:r>
              <a:rPr lang="en-GB" b="1" dirty="0" smtClean="0">
                <a:latin typeface="Times New Roman" pitchFamily="18" charset="0"/>
                <a:cs typeface="Times New Roman" pitchFamily="18" charset="0"/>
              </a:rPr>
              <a:t>GFS Chunk Servers:</a:t>
            </a:r>
            <a:r>
              <a:rPr lang="en-GB" dirty="0" smtClean="0">
                <a:latin typeface="Times New Roman" pitchFamily="18" charset="0"/>
                <a:cs typeface="Times New Roman" pitchFamily="18" charset="0"/>
              </a:rPr>
              <a:t> They are the GFS’s workhorses. They keep 64 MB-sized file chunks. </a:t>
            </a:r>
          </a:p>
          <a:p>
            <a:pPr algn="just" fontAlgn="base"/>
            <a:r>
              <a:rPr lang="en-GB" dirty="0" smtClean="0">
                <a:latin typeface="Times New Roman" pitchFamily="18" charset="0"/>
                <a:cs typeface="Times New Roman" pitchFamily="18" charset="0"/>
              </a:rPr>
              <a:t>The master server does not receive any chunks from the chunk servers. Instead, they directly deliver the client the desired chunks. </a:t>
            </a:r>
          </a:p>
          <a:p>
            <a:pPr algn="just" fontAlgn="base"/>
            <a:r>
              <a:rPr lang="en-GB" dirty="0" smtClean="0">
                <a:latin typeface="Times New Roman" pitchFamily="18" charset="0"/>
                <a:cs typeface="Times New Roman" pitchFamily="18" charset="0"/>
              </a:rPr>
              <a:t>The GFS makes numerous copies of each chunk and stores them on various chunk servers in order to assure stability; the default is three copies. Every replica is referred to as one.</a:t>
            </a:r>
          </a:p>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10600" cy="5973763"/>
          </a:xfrm>
        </p:spPr>
        <p:txBody>
          <a:bodyPr>
            <a:normAutofit fontScale="77500" lnSpcReduction="20000"/>
          </a:bodyPr>
          <a:lstStyle/>
          <a:p>
            <a:pPr algn="just" fontAlgn="base">
              <a:buNone/>
            </a:pPr>
            <a:r>
              <a:rPr lang="en-GB" b="1" dirty="0" smtClean="0">
                <a:latin typeface="Times New Roman" pitchFamily="18" charset="0"/>
                <a:cs typeface="Times New Roman" pitchFamily="18" charset="0"/>
              </a:rPr>
              <a:t>Features of GFS</a:t>
            </a:r>
          </a:p>
          <a:p>
            <a:pPr algn="just" fontAlgn="base"/>
            <a:r>
              <a:rPr lang="en-GB" dirty="0" smtClean="0">
                <a:latin typeface="Times New Roman" pitchFamily="18" charset="0"/>
                <a:cs typeface="Times New Roman" pitchFamily="18" charset="0"/>
              </a:rPr>
              <a:t>Namespace management and locking</a:t>
            </a:r>
          </a:p>
          <a:p>
            <a:pPr algn="just" fontAlgn="base"/>
            <a:r>
              <a:rPr lang="en-GB" dirty="0" smtClean="0">
                <a:latin typeface="Times New Roman" pitchFamily="18" charset="0"/>
                <a:cs typeface="Times New Roman" pitchFamily="18" charset="0"/>
              </a:rPr>
              <a:t>Fault tolerance</a:t>
            </a:r>
          </a:p>
          <a:p>
            <a:pPr algn="just" fontAlgn="base"/>
            <a:r>
              <a:rPr lang="en-GB" dirty="0" smtClean="0">
                <a:latin typeface="Times New Roman" pitchFamily="18" charset="0"/>
                <a:cs typeface="Times New Roman" pitchFamily="18" charset="0"/>
              </a:rPr>
              <a:t>Reduced client and master interaction because of large chunk server size</a:t>
            </a:r>
          </a:p>
          <a:p>
            <a:pPr algn="just" fontAlgn="base"/>
            <a:r>
              <a:rPr lang="en-GB" dirty="0" smtClean="0">
                <a:latin typeface="Times New Roman" pitchFamily="18" charset="0"/>
                <a:cs typeface="Times New Roman" pitchFamily="18" charset="0"/>
              </a:rPr>
              <a:t>High availability</a:t>
            </a:r>
          </a:p>
          <a:p>
            <a:pPr algn="just" fontAlgn="base"/>
            <a:r>
              <a:rPr lang="en-GB" dirty="0" smtClean="0">
                <a:latin typeface="Times New Roman" pitchFamily="18" charset="0"/>
                <a:cs typeface="Times New Roman" pitchFamily="18" charset="0"/>
              </a:rPr>
              <a:t>Critical data replication</a:t>
            </a:r>
          </a:p>
          <a:p>
            <a:pPr algn="just" fontAlgn="base"/>
            <a:r>
              <a:rPr lang="en-GB" dirty="0" smtClean="0">
                <a:latin typeface="Times New Roman" pitchFamily="18" charset="0"/>
                <a:cs typeface="Times New Roman" pitchFamily="18" charset="0"/>
              </a:rPr>
              <a:t>Automatic and efficient data recovery</a:t>
            </a:r>
          </a:p>
          <a:p>
            <a:pPr algn="just" fontAlgn="base"/>
            <a:r>
              <a:rPr lang="en-GB" dirty="0" smtClean="0">
                <a:latin typeface="Times New Roman" pitchFamily="18" charset="0"/>
                <a:cs typeface="Times New Roman" pitchFamily="18" charset="0"/>
              </a:rPr>
              <a:t>High aggregate throughput</a:t>
            </a:r>
          </a:p>
          <a:p>
            <a:pPr algn="just" fontAlgn="base">
              <a:buNone/>
            </a:pPr>
            <a:r>
              <a:rPr lang="en-GB" b="1" dirty="0" smtClean="0">
                <a:latin typeface="Times New Roman" pitchFamily="18" charset="0"/>
                <a:cs typeface="Times New Roman" pitchFamily="18" charset="0"/>
              </a:rPr>
              <a:t>Advantages of GFS</a:t>
            </a:r>
          </a:p>
          <a:p>
            <a:pPr algn="just" fontAlgn="base"/>
            <a:r>
              <a:rPr lang="en-GB" dirty="0" smtClean="0">
                <a:latin typeface="Times New Roman" pitchFamily="18" charset="0"/>
                <a:cs typeface="Times New Roman" pitchFamily="18" charset="0"/>
              </a:rPr>
              <a:t>High accessibility Data is still accessible even if a few nodes fail. (replication) Component failures are more common than not, as the saying goes</a:t>
            </a:r>
          </a:p>
          <a:p>
            <a:pPr algn="just" fontAlgn="base"/>
            <a:r>
              <a:rPr lang="en-GB" dirty="0" smtClean="0">
                <a:latin typeface="Times New Roman" pitchFamily="18" charset="0"/>
                <a:cs typeface="Times New Roman" pitchFamily="18" charset="0"/>
              </a:rPr>
              <a:t>Excessive throughput. many nodes operating concurrently.</a:t>
            </a:r>
          </a:p>
          <a:p>
            <a:pPr algn="just" fontAlgn="base"/>
            <a:r>
              <a:rPr lang="en-GB" dirty="0" smtClean="0">
                <a:latin typeface="Times New Roman" pitchFamily="18" charset="0"/>
                <a:cs typeface="Times New Roman" pitchFamily="18" charset="0"/>
              </a:rPr>
              <a:t>Dependable storing. Data that has been corrupted can be found and duplicated</a:t>
            </a: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90588" y="2076450"/>
            <a:ext cx="7362825" cy="2705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685800" y="1066800"/>
            <a:ext cx="7818773" cy="46785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1066800" y="1066800"/>
            <a:ext cx="7198741" cy="47928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609600" y="1219200"/>
            <a:ext cx="8071457" cy="42251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838200" y="990600"/>
            <a:ext cx="7456063" cy="48575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762000" y="1219200"/>
            <a:ext cx="7368540" cy="42443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685800" y="685800"/>
            <a:ext cx="7658130" cy="55392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533400" y="152400"/>
            <a:ext cx="7261544" cy="2942928"/>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33400" y="3124200"/>
            <a:ext cx="7229475" cy="18288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33400" y="5105401"/>
            <a:ext cx="7391400" cy="175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r>
              <a:rPr lang="en-IN" sz="3200" b="1" dirty="0" smtClean="0">
                <a:solidFill>
                  <a:srgbClr val="FF0000"/>
                </a:solidFill>
              </a:rPr>
              <a:t>Hadoop Distributed File System (HDFS)</a:t>
            </a:r>
            <a:endParaRPr lang="en-US" sz="3200" b="1" dirty="0">
              <a:solidFill>
                <a:srgbClr val="FF0000"/>
              </a:solidFill>
            </a:endParaRPr>
          </a:p>
        </p:txBody>
      </p:sp>
      <p:sp>
        <p:nvSpPr>
          <p:cNvPr id="3" name="Content Placeholder 2"/>
          <p:cNvSpPr>
            <a:spLocks noGrp="1"/>
          </p:cNvSpPr>
          <p:nvPr>
            <p:ph idx="1"/>
          </p:nvPr>
        </p:nvSpPr>
        <p:spPr>
          <a:xfrm>
            <a:off x="304800" y="914400"/>
            <a:ext cx="8534400" cy="5211763"/>
          </a:xfrm>
        </p:spPr>
        <p:txBody>
          <a:bodyPr>
            <a:normAutofit fontScale="92500" lnSpcReduction="10000"/>
          </a:bodyPr>
          <a:lstStyle/>
          <a:p>
            <a:pPr algn="just"/>
            <a:r>
              <a:rPr lang="en-GB" dirty="0" smtClean="0"/>
              <a:t>HDFS is a distributed file system that handles large data sets running on commodity hardware. </a:t>
            </a:r>
          </a:p>
          <a:p>
            <a:pPr algn="just"/>
            <a:r>
              <a:rPr lang="en-GB" dirty="0" smtClean="0"/>
              <a:t>It is used to scale a single Apache Hadoop cluster to hundreds (and even thousands) of nodes. </a:t>
            </a:r>
          </a:p>
          <a:p>
            <a:pPr algn="just"/>
            <a:r>
              <a:rPr lang="en-GB" dirty="0" smtClean="0"/>
              <a:t>HDFS is one of the major components of Apache Hadoop, the others being MapReduce and YARN.</a:t>
            </a:r>
          </a:p>
          <a:p>
            <a:pPr algn="just"/>
            <a:r>
              <a:rPr lang="en-GB" dirty="0" smtClean="0"/>
              <a:t> HDFS should not be confused with or replaced by Apache HBase, which is a column-oriented non-relational database management system that sits on top of HDFS and can better support real-time data needs with its in-memory processing engine.</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ormAutofit fontScale="70000" lnSpcReduction="20000"/>
          </a:bodyPr>
          <a:lstStyle/>
          <a:p>
            <a:pPr fontAlgn="base">
              <a:buNone/>
            </a:pPr>
            <a:r>
              <a:rPr lang="en-GB" b="1" dirty="0" smtClean="0">
                <a:solidFill>
                  <a:srgbClr val="FF0000"/>
                </a:solidFill>
              </a:rPr>
              <a:t>An example of HDFS</a:t>
            </a:r>
          </a:p>
          <a:p>
            <a:pPr algn="just" fontAlgn="base"/>
            <a:r>
              <a:rPr lang="en-GB" dirty="0" smtClean="0">
                <a:latin typeface="Times New Roman" pitchFamily="18" charset="0"/>
                <a:cs typeface="Times New Roman" pitchFamily="18" charset="0"/>
              </a:rPr>
              <a:t>Consider a file that includes the phone numbers for everyone in the United States; the numbers for people with a last name starting with A might be stored on server 1, B on server 2, and so on.</a:t>
            </a:r>
          </a:p>
          <a:p>
            <a:pPr algn="just" fontAlgn="base"/>
            <a:r>
              <a:rPr lang="en-GB" dirty="0" smtClean="0">
                <a:latin typeface="Times New Roman" pitchFamily="18" charset="0"/>
                <a:cs typeface="Times New Roman" pitchFamily="18" charset="0"/>
              </a:rPr>
              <a:t>With Hadoop, pieces of this phonebook would be stored across the cluster, and to reconstruct the entire phonebook, your program would need the blocks from every server in the cluster.</a:t>
            </a:r>
          </a:p>
          <a:p>
            <a:pPr algn="just" fontAlgn="base"/>
            <a:r>
              <a:rPr lang="en-GB" dirty="0" smtClean="0">
                <a:latin typeface="Times New Roman" pitchFamily="18" charset="0"/>
                <a:cs typeface="Times New Roman" pitchFamily="18" charset="0"/>
              </a:rPr>
              <a:t>To ensure availability if and when a server fails, HDFS replicates these smaller pieces onto two additional servers by default. </a:t>
            </a:r>
          </a:p>
          <a:p>
            <a:pPr algn="just" fontAlgn="base"/>
            <a:r>
              <a:rPr lang="en-GB" dirty="0" smtClean="0">
                <a:latin typeface="Times New Roman" pitchFamily="18" charset="0"/>
                <a:cs typeface="Times New Roman" pitchFamily="18" charset="0"/>
              </a:rPr>
              <a:t>(The redundancy can be increased or decreased on a per-file basis or for a whole environment; for example, a development Hadoop cluster typically doesn’t need any data redundancy.) </a:t>
            </a:r>
          </a:p>
          <a:p>
            <a:pPr algn="just" fontAlgn="base"/>
            <a:r>
              <a:rPr lang="en-GB" dirty="0" smtClean="0">
                <a:latin typeface="Times New Roman" pitchFamily="18" charset="0"/>
                <a:cs typeface="Times New Roman" pitchFamily="18" charset="0"/>
              </a:rPr>
              <a:t>This redundancy offers multiple benefits, the most obvious being higher availability.</a:t>
            </a:r>
          </a:p>
          <a:p>
            <a:pPr algn="just" fontAlgn="base"/>
            <a:r>
              <a:rPr lang="en-GB" dirty="0" smtClean="0">
                <a:latin typeface="Times New Roman" pitchFamily="18" charset="0"/>
                <a:cs typeface="Times New Roman" pitchFamily="18" charset="0"/>
              </a:rPr>
              <a:t>The redundancy also allows the Hadoop cluster to break up work into smaller chunks and run those jobs on all the servers in the cluster for better scalability. </a:t>
            </a:r>
          </a:p>
          <a:p>
            <a:pPr algn="just" fontAlgn="base"/>
            <a:r>
              <a:rPr lang="en-GB" dirty="0" smtClean="0">
                <a:latin typeface="Times New Roman" pitchFamily="18" charset="0"/>
                <a:cs typeface="Times New Roman" pitchFamily="18" charset="0"/>
              </a:rPr>
              <a:t>Finally, you gain the benefit of data locality, which is critical when working with large data sets.</a:t>
            </a:r>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381000" y="762000"/>
            <a:ext cx="8266506" cy="45870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685800" y="1219200"/>
            <a:ext cx="7865576" cy="44232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762000" y="838200"/>
            <a:ext cx="7485317" cy="50196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382000" cy="5440363"/>
          </a:xfrm>
        </p:spPr>
        <p:txBody>
          <a:bodyPr>
            <a:normAutofit fontScale="85000" lnSpcReduction="20000"/>
          </a:bodyPr>
          <a:lstStyle/>
          <a:p>
            <a:pPr algn="just" fontAlgn="base"/>
            <a:r>
              <a:rPr lang="en-GB" b="1" dirty="0" smtClean="0">
                <a:latin typeface="Times New Roman" pitchFamily="18" charset="0"/>
                <a:cs typeface="Times New Roman" pitchFamily="18" charset="0"/>
              </a:rPr>
              <a:t>Nodes:</a:t>
            </a:r>
            <a:r>
              <a:rPr lang="en-GB" dirty="0" smtClean="0">
                <a:latin typeface="Times New Roman" pitchFamily="18" charset="0"/>
                <a:cs typeface="Times New Roman" pitchFamily="18" charset="0"/>
              </a:rPr>
              <a:t> Master-slave nodes typically forms the HDFS cluster. </a:t>
            </a:r>
          </a:p>
          <a:p>
            <a:pPr algn="just" fontAlgn="base"/>
            <a:r>
              <a:rPr lang="en-GB" b="1" dirty="0" smtClean="0">
                <a:latin typeface="Times New Roman" pitchFamily="18" charset="0"/>
                <a:cs typeface="Times New Roman" pitchFamily="18" charset="0"/>
              </a:rPr>
              <a:t>NameNode(MasterNode):</a:t>
            </a:r>
            <a:r>
              <a:rPr lang="en-GB" dirty="0" smtClean="0">
                <a:latin typeface="Times New Roman" pitchFamily="18" charset="0"/>
                <a:cs typeface="Times New Roman" pitchFamily="18" charset="0"/>
              </a:rPr>
              <a:t> </a:t>
            </a:r>
          </a:p>
          <a:p>
            <a:pPr lvl="1" algn="just" fontAlgn="base"/>
            <a:r>
              <a:rPr lang="en-GB" dirty="0" smtClean="0">
                <a:latin typeface="Times New Roman" pitchFamily="18" charset="0"/>
                <a:cs typeface="Times New Roman" pitchFamily="18" charset="0"/>
              </a:rPr>
              <a:t>Manages all the slave nodes and assign work to them.</a:t>
            </a:r>
          </a:p>
          <a:p>
            <a:pPr lvl="1" algn="just" fontAlgn="base"/>
            <a:r>
              <a:rPr lang="en-GB" dirty="0" smtClean="0">
                <a:latin typeface="Times New Roman" pitchFamily="18" charset="0"/>
                <a:cs typeface="Times New Roman" pitchFamily="18" charset="0"/>
              </a:rPr>
              <a:t>It executes filesystem namespace operations like opening, closing, renaming files and directories.</a:t>
            </a:r>
          </a:p>
          <a:p>
            <a:pPr lvl="1" algn="just" fontAlgn="base"/>
            <a:r>
              <a:rPr lang="en-GB" dirty="0" smtClean="0">
                <a:latin typeface="Times New Roman" pitchFamily="18" charset="0"/>
                <a:cs typeface="Times New Roman" pitchFamily="18" charset="0"/>
              </a:rPr>
              <a:t>It should be deployed on reliable hardware which has the high config. not on commodity hardware.</a:t>
            </a:r>
          </a:p>
          <a:p>
            <a:pPr algn="just" fontAlgn="base"/>
            <a:r>
              <a:rPr lang="en-GB" b="1" dirty="0" smtClean="0">
                <a:latin typeface="Times New Roman" pitchFamily="18" charset="0"/>
                <a:cs typeface="Times New Roman" pitchFamily="18" charset="0"/>
              </a:rPr>
              <a:t>DataNode(SlaveNode):</a:t>
            </a:r>
            <a:r>
              <a:rPr lang="en-GB" dirty="0" smtClean="0">
                <a:latin typeface="Times New Roman" pitchFamily="18" charset="0"/>
                <a:cs typeface="Times New Roman" pitchFamily="18" charset="0"/>
              </a:rPr>
              <a:t> </a:t>
            </a:r>
          </a:p>
          <a:p>
            <a:pPr lvl="1" algn="just" fontAlgn="base"/>
            <a:r>
              <a:rPr lang="en-GB" dirty="0" smtClean="0">
                <a:latin typeface="Times New Roman" pitchFamily="18" charset="0"/>
                <a:cs typeface="Times New Roman" pitchFamily="18" charset="0"/>
              </a:rPr>
              <a:t>Actual worker nodes, who do the actual work like reading, writing, processing etc.</a:t>
            </a:r>
          </a:p>
          <a:p>
            <a:pPr lvl="1" algn="just" fontAlgn="base"/>
            <a:r>
              <a:rPr lang="en-GB" dirty="0" smtClean="0">
                <a:latin typeface="Times New Roman" pitchFamily="18" charset="0"/>
                <a:cs typeface="Times New Roman" pitchFamily="18" charset="0"/>
              </a:rPr>
              <a:t>They also perform creation, deletion, and replication upon instruction from the master.</a:t>
            </a:r>
          </a:p>
          <a:p>
            <a:pPr lvl="1" algn="just" fontAlgn="base"/>
            <a:r>
              <a:rPr lang="en-GB" dirty="0" smtClean="0">
                <a:latin typeface="Times New Roman" pitchFamily="18" charset="0"/>
                <a:cs typeface="Times New Roman" pitchFamily="18" charset="0"/>
              </a:rPr>
              <a:t>They can be deployed on commodity hardware.</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1143000" y="762000"/>
            <a:ext cx="7847285" cy="48233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a:buNone/>
            </a:pPr>
            <a:r>
              <a:rPr lang="en-GB" dirty="0" smtClean="0"/>
              <a:t>Secondary NameNode</a:t>
            </a:r>
          </a:p>
          <a:p>
            <a:pPr algn="just"/>
            <a:r>
              <a:rPr lang="en-GB" sz="2400" dirty="0" smtClean="0">
                <a:latin typeface="Times New Roman" pitchFamily="18" charset="0"/>
                <a:cs typeface="Times New Roman" pitchFamily="18" charset="0"/>
              </a:rPr>
              <a:t>The secondary NameNode server is responsible for maintaining a copy of the metadata in the disk. The main purpose of the secondary NameNode is to create a new NameNode in case of failure.</a:t>
            </a:r>
          </a:p>
          <a:p>
            <a:pPr algn="just"/>
            <a:r>
              <a:rPr lang="en-GB" sz="2400" dirty="0" smtClean="0">
                <a:latin typeface="Times New Roman" pitchFamily="18" charset="0"/>
                <a:cs typeface="Times New Roman" pitchFamily="18" charset="0"/>
              </a:rPr>
              <a:t>In a high availability cluster, there are two NameNodes: active and standby. The secondary NameNode performs a similar function to the standby NameNode.</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685800" y="1219200"/>
            <a:ext cx="7635240" cy="41376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GB" sz="3100" b="1" dirty="0" smtClean="0">
                <a:latin typeface="Times New Roman" pitchFamily="18" charset="0"/>
                <a:cs typeface="Times New Roman" pitchFamily="18" charset="0"/>
              </a:rPr>
              <a:t/>
            </a:r>
            <a:br>
              <a:rPr lang="en-GB" sz="3100" b="1" dirty="0" smtClean="0">
                <a:latin typeface="Times New Roman" pitchFamily="18" charset="0"/>
                <a:cs typeface="Times New Roman" pitchFamily="18" charset="0"/>
              </a:rPr>
            </a:br>
            <a:r>
              <a:rPr lang="en-GB" sz="3100" b="1" dirty="0" smtClean="0">
                <a:latin typeface="Times New Roman" pitchFamily="18" charset="0"/>
                <a:cs typeface="Times New Roman" pitchFamily="18" charset="0"/>
              </a:rPr>
              <a:t>Data storage in HDFS:</a:t>
            </a:r>
            <a:r>
              <a:rPr lang="en-GB" sz="3100" dirty="0" smtClean="0">
                <a:latin typeface="Times New Roman" pitchFamily="18" charset="0"/>
                <a:cs typeface="Times New Roman" pitchFamily="18" charset="0"/>
              </a:rPr>
              <a:t> Now let’s see how the data is stored in a distributed manner. </a:t>
            </a:r>
            <a:r>
              <a:rPr lang="en-GB" dirty="0" smtClean="0">
                <a:latin typeface="Times New Roman" pitchFamily="18" charset="0"/>
                <a:cs typeface="Times New Roman" pitchFamily="18" charset="0"/>
              </a:rPr>
              <a:t/>
            </a:r>
            <a:br>
              <a:rPr lang="en-GB" dirty="0" smtClean="0">
                <a:latin typeface="Times New Roman" pitchFamily="18" charset="0"/>
                <a:cs typeface="Times New Roman" pitchFamily="18" charset="0"/>
              </a:rPr>
            </a:b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304800" y="1371600"/>
            <a:ext cx="8392919" cy="43775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09600"/>
            <a:ext cx="8610600" cy="5516563"/>
          </a:xfrm>
        </p:spPr>
        <p:txBody>
          <a:bodyPr>
            <a:normAutofit fontScale="85000" lnSpcReduction="20000"/>
          </a:bodyPr>
          <a:lstStyle/>
          <a:p>
            <a:pPr algn="just" fontAlgn="base"/>
            <a:r>
              <a:rPr lang="en-GB" dirty="0" smtClean="0"/>
              <a:t>Lets assume that 100TB file is inserted, then masternode(namenode) will first </a:t>
            </a:r>
            <a:r>
              <a:rPr lang="en-GB" i="1" dirty="0" smtClean="0"/>
              <a:t>divide</a:t>
            </a:r>
            <a:r>
              <a:rPr lang="en-GB" dirty="0" smtClean="0"/>
              <a:t> the file into blocks of 10TB (default size is </a:t>
            </a:r>
            <a:r>
              <a:rPr lang="en-GB" i="1" dirty="0" smtClean="0"/>
              <a:t>128 MB</a:t>
            </a:r>
            <a:r>
              <a:rPr lang="en-GB" dirty="0" smtClean="0"/>
              <a:t> in Hadoop 2.x and above). </a:t>
            </a:r>
          </a:p>
          <a:p>
            <a:pPr algn="just" fontAlgn="base"/>
            <a:r>
              <a:rPr lang="en-GB" dirty="0" smtClean="0"/>
              <a:t>Then these blocks are stored across different datanodes(slavenode). Datanodes(slavenode)</a:t>
            </a:r>
            <a:r>
              <a:rPr lang="en-GB" i="1" dirty="0" smtClean="0"/>
              <a:t>replicate</a:t>
            </a:r>
            <a:r>
              <a:rPr lang="en-GB" dirty="0" smtClean="0"/>
              <a:t> the blocks among themselves and the information of what blocks they contain is sent to the master. </a:t>
            </a:r>
          </a:p>
          <a:p>
            <a:pPr algn="just" fontAlgn="base"/>
            <a:r>
              <a:rPr lang="en-GB" dirty="0" smtClean="0"/>
              <a:t>Default replication factor is </a:t>
            </a:r>
            <a:r>
              <a:rPr lang="en-GB" i="1" dirty="0" smtClean="0"/>
              <a:t>3</a:t>
            </a:r>
            <a:r>
              <a:rPr lang="en-GB" dirty="0" smtClean="0"/>
              <a:t> means for each block 3 replicas are created (including itself). </a:t>
            </a:r>
          </a:p>
          <a:p>
            <a:pPr algn="just" fontAlgn="base">
              <a:buNone/>
            </a:pPr>
            <a:r>
              <a:rPr lang="en-GB" b="1" dirty="0" smtClean="0"/>
              <a:t>Note:</a:t>
            </a:r>
            <a:r>
              <a:rPr lang="en-GB" dirty="0" smtClean="0"/>
              <a:t> MasterNode has the record of everything, it knows the location and info of each and every single data nodes and the blocks they contain, i.e. nothing is done without the permission of masternode. </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10600" cy="5668963"/>
          </a:xfrm>
        </p:spPr>
        <p:txBody>
          <a:bodyPr>
            <a:normAutofit fontScale="92500" lnSpcReduction="10000"/>
          </a:bodyPr>
          <a:lstStyle/>
          <a:p>
            <a:pPr fontAlgn="base">
              <a:buNone/>
            </a:pPr>
            <a:r>
              <a:rPr lang="en-GB" b="1" dirty="0" smtClean="0"/>
              <a:t>Why divide the file into blocks?</a:t>
            </a:r>
            <a:r>
              <a:rPr lang="en-GB" dirty="0" smtClean="0"/>
              <a:t> </a:t>
            </a:r>
          </a:p>
          <a:p>
            <a:pPr algn="just" fontAlgn="base"/>
            <a:r>
              <a:rPr lang="en-GB" dirty="0" smtClean="0">
                <a:latin typeface="Times New Roman" pitchFamily="18" charset="0"/>
                <a:cs typeface="Times New Roman" pitchFamily="18" charset="0"/>
              </a:rPr>
              <a:t>Let’s assume that we don’t divide, now it’s very difficult to store a 100 TB file on a single machine. </a:t>
            </a:r>
          </a:p>
          <a:p>
            <a:pPr algn="just" fontAlgn="base"/>
            <a:r>
              <a:rPr lang="en-GB" dirty="0" smtClean="0">
                <a:latin typeface="Times New Roman" pitchFamily="18" charset="0"/>
                <a:cs typeface="Times New Roman" pitchFamily="18" charset="0"/>
              </a:rPr>
              <a:t>Even if we store, then each read and write operation on that </a:t>
            </a:r>
            <a:r>
              <a:rPr lang="en-GB" i="1" dirty="0" smtClean="0">
                <a:latin typeface="Times New Roman" pitchFamily="18" charset="0"/>
                <a:cs typeface="Times New Roman" pitchFamily="18" charset="0"/>
              </a:rPr>
              <a:t>whole file</a:t>
            </a:r>
            <a:r>
              <a:rPr lang="en-GB" dirty="0" smtClean="0">
                <a:latin typeface="Times New Roman" pitchFamily="18" charset="0"/>
                <a:cs typeface="Times New Roman" pitchFamily="18" charset="0"/>
              </a:rPr>
              <a:t> is going to take very high seek time.</a:t>
            </a:r>
          </a:p>
          <a:p>
            <a:pPr algn="just" fontAlgn="base"/>
            <a:r>
              <a:rPr lang="en-GB" dirty="0" smtClean="0">
                <a:latin typeface="Times New Roman" pitchFamily="18" charset="0"/>
                <a:cs typeface="Times New Roman" pitchFamily="18" charset="0"/>
              </a:rPr>
              <a:t>But if we have multiple blocks of size 128MB then its become easy to perform various read and write operations on it compared to doing it on a whole file at once. </a:t>
            </a:r>
          </a:p>
          <a:p>
            <a:pPr algn="just" fontAlgn="base"/>
            <a:r>
              <a:rPr lang="en-GB" dirty="0" smtClean="0">
                <a:latin typeface="Times New Roman" pitchFamily="18" charset="0"/>
                <a:cs typeface="Times New Roman" pitchFamily="18" charset="0"/>
              </a:rPr>
              <a:t>So we divide the file to have faster data access i.e. reduce seek time. </a:t>
            </a:r>
          </a:p>
          <a:p>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458200" cy="5668963"/>
          </a:xfrm>
        </p:spPr>
        <p:txBody>
          <a:bodyPr/>
          <a:lstStyle/>
          <a:p>
            <a:pPr fontAlgn="base">
              <a:buNone/>
            </a:pPr>
            <a:r>
              <a:rPr lang="en-GB" b="1" dirty="0" smtClean="0"/>
              <a:t>Why replicate the blocks in data nodes while storing?</a:t>
            </a:r>
            <a:r>
              <a:rPr lang="en-GB" dirty="0" smtClean="0"/>
              <a:t> </a:t>
            </a:r>
          </a:p>
          <a:p>
            <a:pPr algn="just" fontAlgn="base"/>
            <a:r>
              <a:rPr lang="en-GB" dirty="0" smtClean="0"/>
              <a:t>Let’s assume we don’t replicate and only one yellow block is present on datanode D1. </a:t>
            </a:r>
          </a:p>
          <a:p>
            <a:pPr algn="just" fontAlgn="base"/>
            <a:r>
              <a:rPr lang="en-GB" dirty="0" smtClean="0"/>
              <a:t>Now if the data node D1 crashes we will lose the block and which will make the overall data inconsistent and faulty. </a:t>
            </a:r>
          </a:p>
          <a:p>
            <a:pPr algn="just" fontAlgn="base"/>
            <a:r>
              <a:rPr lang="en-GB" dirty="0" smtClean="0"/>
              <a:t>So we replicate the blocks to achieve </a:t>
            </a:r>
            <a:r>
              <a:rPr lang="en-GB" i="1" dirty="0" smtClean="0"/>
              <a:t>fault-tolerance.</a:t>
            </a:r>
            <a:r>
              <a:rPr lang="en-GB" dirty="0" smtClean="0"/>
              <a:t> </a:t>
            </a:r>
          </a:p>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Terms related to HDFS</a:t>
            </a:r>
            <a:endParaRPr lang="en-US" dirty="0"/>
          </a:p>
        </p:txBody>
      </p:sp>
      <p:sp>
        <p:nvSpPr>
          <p:cNvPr id="3" name="Content Placeholder 2"/>
          <p:cNvSpPr>
            <a:spLocks noGrp="1"/>
          </p:cNvSpPr>
          <p:nvPr>
            <p:ph idx="1"/>
          </p:nvPr>
        </p:nvSpPr>
        <p:spPr>
          <a:xfrm>
            <a:off x="228600" y="1295400"/>
            <a:ext cx="8686800" cy="5257800"/>
          </a:xfrm>
        </p:spPr>
        <p:txBody>
          <a:bodyPr>
            <a:normAutofit fontScale="85000" lnSpcReduction="20000"/>
          </a:bodyPr>
          <a:lstStyle/>
          <a:p>
            <a:pPr algn="just" fontAlgn="base"/>
            <a:r>
              <a:rPr lang="en-GB" b="1" i="1" dirty="0" smtClean="0">
                <a:latin typeface="Times New Roman" pitchFamily="18" charset="0"/>
                <a:cs typeface="Times New Roman" pitchFamily="18" charset="0"/>
              </a:rPr>
              <a:t>HeartBeat</a:t>
            </a:r>
            <a:r>
              <a:rPr lang="en-GB" dirty="0" smtClean="0">
                <a:latin typeface="Times New Roman" pitchFamily="18" charset="0"/>
                <a:cs typeface="Times New Roman" pitchFamily="18" charset="0"/>
              </a:rPr>
              <a:t> : It is the signal that datanode continuously sends to namenode. </a:t>
            </a:r>
          </a:p>
          <a:p>
            <a:pPr algn="just" fontAlgn="base"/>
            <a:r>
              <a:rPr lang="en-GB" dirty="0" smtClean="0">
                <a:latin typeface="Times New Roman" pitchFamily="18" charset="0"/>
                <a:cs typeface="Times New Roman" pitchFamily="18" charset="0"/>
              </a:rPr>
              <a:t>If namenode doesn’t receive heartbeat from a datanode then it will consider it dead.</a:t>
            </a:r>
          </a:p>
          <a:p>
            <a:pPr algn="just" fontAlgn="base"/>
            <a:r>
              <a:rPr lang="en-GB" b="1" i="1" dirty="0" smtClean="0">
                <a:latin typeface="Times New Roman" pitchFamily="18" charset="0"/>
                <a:cs typeface="Times New Roman" pitchFamily="18" charset="0"/>
              </a:rPr>
              <a:t>Balancing</a:t>
            </a:r>
            <a:r>
              <a:rPr lang="en-GB" dirty="0" smtClean="0">
                <a:latin typeface="Times New Roman" pitchFamily="18" charset="0"/>
                <a:cs typeface="Times New Roman" pitchFamily="18" charset="0"/>
              </a:rPr>
              <a:t> : If a datanode is crashed the blocks present on it will be gone too and the blocks will be </a:t>
            </a:r>
            <a:r>
              <a:rPr lang="en-GB" i="1" dirty="0" smtClean="0">
                <a:latin typeface="Times New Roman" pitchFamily="18" charset="0"/>
                <a:cs typeface="Times New Roman" pitchFamily="18" charset="0"/>
              </a:rPr>
              <a:t>under-replicated</a:t>
            </a:r>
            <a:r>
              <a:rPr lang="en-GB" dirty="0" smtClean="0">
                <a:latin typeface="Times New Roman" pitchFamily="18" charset="0"/>
                <a:cs typeface="Times New Roman" pitchFamily="18" charset="0"/>
              </a:rPr>
              <a:t> compared to the remaining blocks. </a:t>
            </a:r>
          </a:p>
          <a:p>
            <a:pPr algn="just" fontAlgn="base"/>
            <a:r>
              <a:rPr lang="en-GB" dirty="0" smtClean="0">
                <a:latin typeface="Times New Roman" pitchFamily="18" charset="0"/>
                <a:cs typeface="Times New Roman" pitchFamily="18" charset="0"/>
              </a:rPr>
              <a:t>Here master node(namenode) will give a signal to datanodes containing replicas of those lost blocks to replicate so that overall distribution of blocks is balanced.</a:t>
            </a:r>
          </a:p>
          <a:p>
            <a:pPr algn="just" fontAlgn="base"/>
            <a:r>
              <a:rPr lang="en-GB" b="1" i="1" dirty="0" smtClean="0">
                <a:latin typeface="Times New Roman" pitchFamily="18" charset="0"/>
                <a:cs typeface="Times New Roman" pitchFamily="18" charset="0"/>
              </a:rPr>
              <a:t>Replication:</a:t>
            </a:r>
            <a:r>
              <a:rPr lang="en-GB" dirty="0" smtClean="0">
                <a:latin typeface="Times New Roman" pitchFamily="18" charset="0"/>
                <a:cs typeface="Times New Roman" pitchFamily="18" charset="0"/>
              </a:rPr>
              <a:t>: It is done by datanode.</a:t>
            </a:r>
          </a:p>
          <a:p>
            <a:pPr algn="just" fontAlgn="base"/>
            <a:r>
              <a:rPr lang="en-GB" b="1" dirty="0" smtClean="0"/>
              <a:t>Note:</a:t>
            </a:r>
            <a:r>
              <a:rPr lang="en-GB" dirty="0" smtClean="0"/>
              <a:t> No two replicas of the same block are present on the same datanode. </a:t>
            </a:r>
            <a:endParaRPr lang="en-GB"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382000" cy="5592763"/>
          </a:xfrm>
        </p:spPr>
        <p:txBody>
          <a:bodyPr>
            <a:normAutofit/>
          </a:bodyPr>
          <a:lstStyle/>
          <a:p>
            <a:pPr fontAlgn="base">
              <a:buNone/>
            </a:pPr>
            <a:r>
              <a:rPr lang="en-GB" b="1" dirty="0" smtClean="0"/>
              <a:t>Features:</a:t>
            </a:r>
            <a:r>
              <a:rPr lang="en-GB" dirty="0" smtClean="0"/>
              <a:t>  </a:t>
            </a:r>
          </a:p>
          <a:p>
            <a:pPr fontAlgn="base"/>
            <a:r>
              <a:rPr lang="en-GB" dirty="0" smtClean="0"/>
              <a:t>Distributed data storage.</a:t>
            </a:r>
          </a:p>
          <a:p>
            <a:pPr fontAlgn="base"/>
            <a:r>
              <a:rPr lang="en-GB" dirty="0" smtClean="0"/>
              <a:t>Blocks reduce seek time.</a:t>
            </a:r>
          </a:p>
          <a:p>
            <a:pPr fontAlgn="base"/>
            <a:r>
              <a:rPr lang="en-GB" dirty="0" smtClean="0"/>
              <a:t>The data is highly available as the same block is present at multiple datanodes.</a:t>
            </a:r>
          </a:p>
          <a:p>
            <a:pPr fontAlgn="base"/>
            <a:r>
              <a:rPr lang="en-GB" dirty="0" smtClean="0"/>
              <a:t>Even if multiple datanodes are down we can still do our work, thus making it highly reliable.</a:t>
            </a:r>
          </a:p>
          <a:p>
            <a:pPr fontAlgn="base"/>
            <a:r>
              <a:rPr lang="en-GB" dirty="0" smtClean="0"/>
              <a:t>High fault tolerance.</a:t>
            </a:r>
          </a:p>
          <a:p>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8763000" cy="5592763"/>
          </a:xfrm>
        </p:spPr>
        <p:txBody>
          <a:bodyPr>
            <a:normAutofit fontScale="92500" lnSpcReduction="10000"/>
          </a:bodyPr>
          <a:lstStyle/>
          <a:p>
            <a:pPr algn="just" fontAlgn="base"/>
            <a:r>
              <a:rPr lang="en-GB" b="1" dirty="0" smtClean="0">
                <a:latin typeface="Times New Roman" pitchFamily="18" charset="0"/>
                <a:cs typeface="Times New Roman" pitchFamily="18" charset="0"/>
              </a:rPr>
              <a:t>Limitations:</a:t>
            </a:r>
            <a:r>
              <a:rPr lang="en-GB" dirty="0" smtClean="0">
                <a:latin typeface="Times New Roman" pitchFamily="18" charset="0"/>
                <a:cs typeface="Times New Roman" pitchFamily="18" charset="0"/>
              </a:rPr>
              <a:t> Though HDFS provide many features there are some areas where it doesn’t work well. </a:t>
            </a:r>
          </a:p>
          <a:p>
            <a:pPr algn="just" fontAlgn="base"/>
            <a:r>
              <a:rPr lang="en-GB" b="1" dirty="0" smtClean="0">
                <a:latin typeface="Times New Roman" pitchFamily="18" charset="0"/>
                <a:cs typeface="Times New Roman" pitchFamily="18" charset="0"/>
              </a:rPr>
              <a:t>Low latency data access</a:t>
            </a:r>
            <a:r>
              <a:rPr lang="en-GB" dirty="0" smtClean="0">
                <a:latin typeface="Times New Roman" pitchFamily="18" charset="0"/>
                <a:cs typeface="Times New Roman" pitchFamily="18" charset="0"/>
              </a:rPr>
              <a:t>: Applications that require low-latency access to data i.e in the range of milliseconds will not work well with HDFS, because HDFS is designed keeping in mind that we need high-throughput of data even at the cost of latency.</a:t>
            </a:r>
          </a:p>
          <a:p>
            <a:pPr algn="just" fontAlgn="base"/>
            <a:r>
              <a:rPr lang="en-GB" b="1" dirty="0" smtClean="0">
                <a:latin typeface="Times New Roman" pitchFamily="18" charset="0"/>
                <a:cs typeface="Times New Roman" pitchFamily="18" charset="0"/>
              </a:rPr>
              <a:t>Small file problem</a:t>
            </a:r>
            <a:r>
              <a:rPr lang="en-GB" dirty="0" smtClean="0">
                <a:latin typeface="Times New Roman" pitchFamily="18" charset="0"/>
                <a:cs typeface="Times New Roman" pitchFamily="18" charset="0"/>
              </a:rPr>
              <a:t>: Having lots of small files will result in lots of seeks and lots of movement from one datanode to another datanode to retrieve each small file, this whole process is a very inefficient data access pattern.</a:t>
            </a:r>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solidFill>
                  <a:srgbClr val="FF0000"/>
                </a:solidFill>
              </a:rPr>
              <a:t>Why Hadoop</a:t>
            </a:r>
            <a:endParaRPr lang="en-US" sz="3200" b="1" dirty="0">
              <a:solidFill>
                <a:srgbClr val="FF0000"/>
              </a:solidFill>
            </a:endParaRPr>
          </a:p>
        </p:txBody>
      </p:sp>
      <p:sp>
        <p:nvSpPr>
          <p:cNvPr id="3" name="Content Placeholder 2"/>
          <p:cNvSpPr>
            <a:spLocks noGrp="1"/>
          </p:cNvSpPr>
          <p:nvPr>
            <p:ph idx="1"/>
          </p:nvPr>
        </p:nvSpPr>
        <p:spPr/>
        <p:txBody>
          <a:bodyPr/>
          <a:lstStyle/>
          <a:p>
            <a:pPr algn="just"/>
            <a:r>
              <a:rPr lang="en-GB" dirty="0" smtClean="0"/>
              <a:t>Hadoop makes it easier to use all the storage and processing capacity in cluster servers, and to execute distributed processes against huge amounts of data. </a:t>
            </a:r>
          </a:p>
          <a:p>
            <a:pPr algn="just"/>
            <a:r>
              <a:rPr lang="en-GB" dirty="0" smtClean="0"/>
              <a:t>Hadoop provides the building blocks on which other services and applications can be built.</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457200" y="762000"/>
            <a:ext cx="8305800" cy="51319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1"/>
            <a:ext cx="8229600" cy="3200400"/>
          </a:xfrm>
        </p:spPr>
        <p:txBody>
          <a:bodyPr>
            <a:normAutofit lnSpcReduction="10000"/>
          </a:bodyPr>
          <a:lstStyle/>
          <a:p>
            <a:pPr fontAlgn="base">
              <a:buNone/>
            </a:pPr>
            <a:r>
              <a:rPr lang="en-GB" dirty="0" smtClean="0"/>
              <a:t>1. Managing Big Data</a:t>
            </a:r>
          </a:p>
          <a:p>
            <a:pPr algn="just" fontAlgn="base"/>
            <a:r>
              <a:rPr lang="en-GB" dirty="0" smtClean="0"/>
              <a:t>As we are living in the digital era there is a data explosion. </a:t>
            </a:r>
          </a:p>
          <a:p>
            <a:pPr algn="just" fontAlgn="base"/>
            <a:r>
              <a:rPr lang="en-GB" dirty="0" smtClean="0"/>
              <a:t>The data is getting generated at a very high speed and high volume. So there is an increasing need to manage this Big Data.</a:t>
            </a:r>
            <a:endParaRPr lang="en-US" dirty="0"/>
          </a:p>
        </p:txBody>
      </p:sp>
      <p:pic>
        <p:nvPicPr>
          <p:cNvPr id="6146" name="Picture 2"/>
          <p:cNvPicPr>
            <a:picLocks noChangeAspect="1" noChangeArrowheads="1"/>
          </p:cNvPicPr>
          <p:nvPr/>
        </p:nvPicPr>
        <p:blipFill>
          <a:blip r:embed="rId2"/>
          <a:srcRect/>
          <a:stretch>
            <a:fillRect/>
          </a:stretch>
        </p:blipFill>
        <p:spPr bwMode="auto">
          <a:xfrm>
            <a:off x="1219200" y="3810000"/>
            <a:ext cx="6889750" cy="274955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2971800" y="3505200"/>
            <a:ext cx="2724150" cy="38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762000" y="1600200"/>
            <a:ext cx="7734300" cy="39166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763000" cy="639762"/>
          </a:xfrm>
        </p:spPr>
        <p:txBody>
          <a:bodyPr>
            <a:normAutofit fontScale="90000"/>
          </a:bodyPr>
          <a:lstStyle/>
          <a:p>
            <a:r>
              <a:rPr lang="en-GB" dirty="0" smtClean="0"/>
              <a:t/>
            </a:r>
            <a:br>
              <a:rPr lang="en-GB" dirty="0" smtClean="0"/>
            </a:br>
            <a:r>
              <a:rPr lang="en-GB" dirty="0" smtClean="0"/>
              <a:t>2. Exponential Growth of Big Data Market</a:t>
            </a:r>
            <a:br>
              <a:rPr lang="en-GB" dirty="0" smtClean="0"/>
            </a:br>
            <a:endParaRPr lang="en-US" dirty="0"/>
          </a:p>
        </p:txBody>
      </p:sp>
      <p:sp>
        <p:nvSpPr>
          <p:cNvPr id="3" name="Content Placeholder 2"/>
          <p:cNvSpPr>
            <a:spLocks noGrp="1"/>
          </p:cNvSpPr>
          <p:nvPr>
            <p:ph idx="1"/>
          </p:nvPr>
        </p:nvSpPr>
        <p:spPr>
          <a:xfrm>
            <a:off x="304800" y="838200"/>
            <a:ext cx="8610600" cy="5287963"/>
          </a:xfrm>
        </p:spPr>
        <p:txBody>
          <a:bodyPr>
            <a:normAutofit/>
          </a:bodyPr>
          <a:lstStyle/>
          <a:p>
            <a:pPr algn="just" fontAlgn="base"/>
            <a:r>
              <a:rPr lang="en-GB" b="1" i="1" dirty="0" smtClean="0"/>
              <a:t>“Hadoop Market</a:t>
            </a:r>
            <a:r>
              <a:rPr lang="en-GB" i="1" dirty="0" smtClean="0"/>
              <a:t> is expected to reach </a:t>
            </a:r>
            <a:r>
              <a:rPr lang="en-GB" b="1" i="1" dirty="0" smtClean="0"/>
              <a:t>$99.31B</a:t>
            </a:r>
            <a:r>
              <a:rPr lang="en-GB" i="1" dirty="0" smtClean="0"/>
              <a:t> by </a:t>
            </a:r>
            <a:r>
              <a:rPr lang="en-GB" b="1" i="1" dirty="0" smtClean="0"/>
              <a:t>2022</a:t>
            </a:r>
            <a:r>
              <a:rPr lang="en-GB" i="1" dirty="0" smtClean="0"/>
              <a:t> at a </a:t>
            </a:r>
            <a:r>
              <a:rPr lang="en-GB" b="1" i="1" dirty="0" smtClean="0"/>
              <a:t>CAGR</a:t>
            </a:r>
            <a:r>
              <a:rPr lang="en-GB" i="1" dirty="0" smtClean="0"/>
              <a:t> of </a:t>
            </a:r>
            <a:r>
              <a:rPr lang="en-GB" b="1" i="1" dirty="0" smtClean="0"/>
              <a:t>42.1%”</a:t>
            </a:r>
            <a:r>
              <a:rPr lang="en-GB" i="1" dirty="0" smtClean="0"/>
              <a:t> </a:t>
            </a:r>
            <a:endParaRPr lang="en-GB" dirty="0" smtClean="0"/>
          </a:p>
          <a:p>
            <a:pPr algn="just" fontAlgn="base"/>
            <a:r>
              <a:rPr lang="en-GB" dirty="0" smtClean="0"/>
              <a:t>Slowly companies are realizing the </a:t>
            </a:r>
            <a:r>
              <a:rPr lang="en-GB" b="1" dirty="0" smtClean="0"/>
              <a:t>advantage big data can bring to their business</a:t>
            </a:r>
            <a:r>
              <a:rPr lang="en-GB" dirty="0" smtClean="0"/>
              <a:t>. </a:t>
            </a:r>
          </a:p>
          <a:p>
            <a:pPr algn="just" fontAlgn="base"/>
            <a:r>
              <a:rPr lang="en-GB" dirty="0" smtClean="0"/>
              <a:t>The big data analytics sector in India will grow eightfold. As per NASSCOM, it will reach USD 16 billion by 2025 from USD 2 billion. </a:t>
            </a:r>
          </a:p>
          <a:p>
            <a:pPr algn="just" fontAlgn="base"/>
            <a:r>
              <a:rPr lang="en-GB" dirty="0" smtClean="0"/>
              <a:t>As India progresses, there is penetration of smart devices in cities and in villages. This will scale up the big data market.</a:t>
            </a:r>
          </a:p>
          <a:p>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533400" y="762000"/>
            <a:ext cx="7848600" cy="42595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
            <a:ext cx="8610600" cy="2286000"/>
          </a:xfrm>
        </p:spPr>
        <p:txBody>
          <a:bodyPr/>
          <a:lstStyle/>
          <a:p>
            <a:pPr fontAlgn="base">
              <a:buNone/>
            </a:pPr>
            <a:r>
              <a:rPr lang="en-GB" dirty="0" smtClean="0"/>
              <a:t>5. </a:t>
            </a:r>
            <a:r>
              <a:rPr lang="en-GB" sz="2400" dirty="0" smtClean="0"/>
              <a:t>Robust Hadoop Ecosystem</a:t>
            </a:r>
          </a:p>
          <a:p>
            <a:pPr algn="just" fontAlgn="base"/>
            <a:r>
              <a:rPr lang="en-GB" sz="2400" dirty="0" smtClean="0"/>
              <a:t>Hadoop has a very robust and rich ecosystem which serves a wide variety of organizations. </a:t>
            </a:r>
          </a:p>
          <a:p>
            <a:pPr algn="just" fontAlgn="base"/>
            <a:r>
              <a:rPr lang="en-GB" sz="2400" dirty="0" smtClean="0"/>
              <a:t>Organizations like web start-ups, telecom, financial and so on are needing Hadoop to answer their business needs.</a:t>
            </a:r>
            <a:endParaRPr lang="en-US" sz="2400" dirty="0"/>
          </a:p>
        </p:txBody>
      </p:sp>
      <p:pic>
        <p:nvPicPr>
          <p:cNvPr id="8194" name="Picture 2"/>
          <p:cNvPicPr>
            <a:picLocks noChangeAspect="1" noChangeArrowheads="1"/>
          </p:cNvPicPr>
          <p:nvPr/>
        </p:nvPicPr>
        <p:blipFill>
          <a:blip r:embed="rId2"/>
          <a:srcRect/>
          <a:stretch>
            <a:fillRect/>
          </a:stretch>
        </p:blipFill>
        <p:spPr bwMode="auto">
          <a:xfrm>
            <a:off x="304800" y="2286000"/>
            <a:ext cx="8305800" cy="49266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4525963"/>
          </a:xfrm>
        </p:spPr>
        <p:txBody>
          <a:bodyPr>
            <a:normAutofit lnSpcReduction="10000"/>
          </a:bodyPr>
          <a:lstStyle/>
          <a:p>
            <a:pPr algn="just" fontAlgn="base">
              <a:buNone/>
            </a:pPr>
            <a:r>
              <a:rPr lang="en-GB" dirty="0" smtClean="0">
                <a:latin typeface="Times New Roman" pitchFamily="18" charset="0"/>
                <a:cs typeface="Times New Roman" pitchFamily="18" charset="0"/>
              </a:rPr>
              <a:t>6. Research Tool</a:t>
            </a:r>
          </a:p>
          <a:p>
            <a:pPr algn="just" fontAlgn="base"/>
            <a:r>
              <a:rPr lang="en-GB" dirty="0" smtClean="0">
                <a:latin typeface="Times New Roman" pitchFamily="18" charset="0"/>
                <a:cs typeface="Times New Roman" pitchFamily="18" charset="0"/>
              </a:rPr>
              <a:t>Hadoop has come up as a powerful research tool. It allows an organization to find answers to their business questions. </a:t>
            </a:r>
          </a:p>
          <a:p>
            <a:pPr algn="just" fontAlgn="base"/>
            <a:r>
              <a:rPr lang="en-GB" dirty="0" smtClean="0">
                <a:latin typeface="Times New Roman" pitchFamily="18" charset="0"/>
                <a:cs typeface="Times New Roman" pitchFamily="18" charset="0"/>
              </a:rPr>
              <a:t>Hadoop helps them in research and development work. </a:t>
            </a:r>
          </a:p>
          <a:p>
            <a:pPr algn="just" fontAlgn="base"/>
            <a:r>
              <a:rPr lang="en-GB" dirty="0" smtClean="0">
                <a:latin typeface="Times New Roman" pitchFamily="18" charset="0"/>
                <a:cs typeface="Times New Roman" pitchFamily="18" charset="0"/>
              </a:rPr>
              <a:t>Companies use it to perform the analysis. They use this analysis to develop a rapport with the customer.</a:t>
            </a:r>
          </a:p>
          <a:p>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fontAlgn="base">
              <a:buNone/>
            </a:pPr>
            <a:r>
              <a:rPr lang="en-GB" dirty="0" smtClean="0"/>
              <a:t>7. Ease of Use</a:t>
            </a:r>
          </a:p>
          <a:p>
            <a:pPr algn="just" fontAlgn="base"/>
            <a:r>
              <a:rPr lang="en-GB" i="1" dirty="0" smtClean="0">
                <a:latin typeface="Times New Roman" pitchFamily="18" charset="0"/>
                <a:cs typeface="Times New Roman" pitchFamily="18" charset="0"/>
              </a:rPr>
              <a:t>Creators of Hadoop have written it in Java</a:t>
            </a:r>
            <a:r>
              <a:rPr lang="en-GB" dirty="0" smtClean="0">
                <a:latin typeface="Times New Roman" pitchFamily="18" charset="0"/>
                <a:cs typeface="Times New Roman" pitchFamily="18" charset="0"/>
              </a:rPr>
              <a:t>, which has the biggest developer community. </a:t>
            </a:r>
          </a:p>
          <a:p>
            <a:pPr algn="just" fontAlgn="base"/>
            <a:r>
              <a:rPr lang="en-GB" dirty="0" smtClean="0">
                <a:latin typeface="Times New Roman" pitchFamily="18" charset="0"/>
                <a:cs typeface="Times New Roman" pitchFamily="18" charset="0"/>
              </a:rPr>
              <a:t>Therefore, it is easy to adapt by programmers. You can have the flexibility of programming in other languages too like C, C++, Python, Perl, Ruby etc. </a:t>
            </a:r>
          </a:p>
          <a:p>
            <a:pPr algn="just" fontAlgn="base"/>
            <a:r>
              <a:rPr lang="en-GB" dirty="0" smtClean="0">
                <a:latin typeface="Times New Roman" pitchFamily="18" charset="0"/>
                <a:cs typeface="Times New Roman" pitchFamily="18" charset="0"/>
              </a:rPr>
              <a:t>If you are familiar with SQL, it is easy to use HIVE. If you are ok with scripting then PIG is for you. </a:t>
            </a:r>
          </a:p>
          <a:p>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609600" y="990600"/>
            <a:ext cx="7824177"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70000" lnSpcReduction="20000"/>
          </a:bodyPr>
          <a:lstStyle/>
          <a:p>
            <a:pPr fontAlgn="base">
              <a:buNone/>
            </a:pPr>
            <a:r>
              <a:rPr lang="en-GB" dirty="0" smtClean="0"/>
              <a:t>9</a:t>
            </a:r>
            <a:r>
              <a:rPr lang="en-GB" sz="3400" dirty="0" smtClean="0"/>
              <a:t>. Higher Salaries</a:t>
            </a:r>
          </a:p>
          <a:p>
            <a:pPr algn="just" fontAlgn="base"/>
            <a:r>
              <a:rPr lang="en-GB" sz="3400" dirty="0" smtClean="0">
                <a:latin typeface="Times New Roman" pitchFamily="18" charset="0"/>
                <a:cs typeface="Times New Roman" pitchFamily="18" charset="0"/>
              </a:rPr>
              <a:t>In the current scenario, there is a gap between demand and supply of Big Data professional. This gap is increasing every day. </a:t>
            </a:r>
          </a:p>
          <a:p>
            <a:pPr algn="just" fontAlgn="base"/>
            <a:r>
              <a:rPr lang="en-GB" sz="3400" b="1" dirty="0" smtClean="0">
                <a:latin typeface="Times New Roman" pitchFamily="18" charset="0"/>
                <a:cs typeface="Times New Roman" pitchFamily="18" charset="0"/>
              </a:rPr>
              <a:t>According to </a:t>
            </a:r>
            <a:r>
              <a:rPr lang="en-GB" sz="3400" dirty="0" smtClean="0">
                <a:latin typeface="Times New Roman" pitchFamily="18" charset="0"/>
                <a:cs typeface="Times New Roman" pitchFamily="18" charset="0"/>
              </a:rPr>
              <a:t>IBM, demand for</a:t>
            </a:r>
            <a:r>
              <a:rPr lang="en-GB" sz="3400" i="1" dirty="0" smtClean="0">
                <a:latin typeface="Times New Roman" pitchFamily="18" charset="0"/>
                <a:cs typeface="Times New Roman" pitchFamily="18" charset="0"/>
              </a:rPr>
              <a:t> US data professionals will reach to 364000 by 2020</a:t>
            </a:r>
            <a:r>
              <a:rPr lang="en-GB" sz="3400" dirty="0" smtClean="0">
                <a:latin typeface="Times New Roman" pitchFamily="18" charset="0"/>
                <a:cs typeface="Times New Roman" pitchFamily="18" charset="0"/>
              </a:rPr>
              <a:t>. In the wake of the scarcity of Hadoop professionals, organizations are ready to offer big packages for Hadoop skills. </a:t>
            </a:r>
          </a:p>
          <a:p>
            <a:pPr algn="just" fontAlgn="base"/>
            <a:r>
              <a:rPr lang="en-GB" sz="3400" dirty="0" smtClean="0">
                <a:latin typeface="Times New Roman" pitchFamily="18" charset="0"/>
                <a:cs typeface="Times New Roman" pitchFamily="18" charset="0"/>
              </a:rPr>
              <a:t>As per indeed, the average salary for Hadoop skill is $112,000 per annum. </a:t>
            </a:r>
          </a:p>
          <a:p>
            <a:pPr algn="just" fontAlgn="base"/>
            <a:r>
              <a:rPr lang="en-GB" sz="3400" dirty="0" smtClean="0">
                <a:latin typeface="Times New Roman" pitchFamily="18" charset="0"/>
                <a:cs typeface="Times New Roman" pitchFamily="18" charset="0"/>
              </a:rPr>
              <a:t>It is 95% higher than the average salaries for all other job postings. </a:t>
            </a:r>
          </a:p>
          <a:p>
            <a:pPr algn="just" fontAlgn="base"/>
            <a:r>
              <a:rPr lang="en-GB" sz="3400" dirty="0" smtClean="0">
                <a:latin typeface="Times New Roman" pitchFamily="18" charset="0"/>
                <a:cs typeface="Times New Roman" pitchFamily="18" charset="0"/>
              </a:rPr>
              <a:t>There is always a compelling requirement of skilled people who can think from a business point of view. </a:t>
            </a:r>
          </a:p>
          <a:p>
            <a:pPr algn="just" fontAlgn="base"/>
            <a:r>
              <a:rPr lang="en-GB" sz="3400" dirty="0" smtClean="0">
                <a:latin typeface="Times New Roman" pitchFamily="18" charset="0"/>
                <a:cs typeface="Times New Roman" pitchFamily="18" charset="0"/>
              </a:rPr>
              <a:t>They are the people who understand data and can produce insights with that data. For this reason, technical persons with analytics skills find them in great demand.</a:t>
            </a:r>
          </a:p>
          <a:p>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85000" lnSpcReduction="20000"/>
          </a:bodyPr>
          <a:lstStyle/>
          <a:p>
            <a:pPr algn="just" fontAlgn="base">
              <a:buNone/>
            </a:pPr>
            <a:r>
              <a:rPr lang="en-GB" dirty="0" smtClean="0">
                <a:latin typeface="Times New Roman" pitchFamily="18" charset="0"/>
                <a:cs typeface="Times New Roman" pitchFamily="18" charset="0"/>
              </a:rPr>
              <a:t>10. A Maturing Technology</a:t>
            </a:r>
          </a:p>
          <a:p>
            <a:pPr algn="just" fontAlgn="base"/>
            <a:r>
              <a:rPr lang="en-GB" dirty="0" smtClean="0">
                <a:latin typeface="Times New Roman" pitchFamily="18" charset="0"/>
                <a:cs typeface="Times New Roman" pitchFamily="18" charset="0"/>
              </a:rPr>
              <a:t>Hadoop is evolving with time. The new version of Hadoop i.e. Hadoop 3.0 is coming into the market. </a:t>
            </a:r>
          </a:p>
          <a:p>
            <a:pPr algn="just" fontAlgn="base"/>
            <a:r>
              <a:rPr lang="en-GB" dirty="0" smtClean="0">
                <a:latin typeface="Times New Roman" pitchFamily="18" charset="0"/>
                <a:cs typeface="Times New Roman" pitchFamily="18" charset="0"/>
              </a:rPr>
              <a:t>It has already collaborated with HortonWorks, Tableau, MapR, and even BI experts to name a few. </a:t>
            </a:r>
          </a:p>
          <a:p>
            <a:pPr algn="just" fontAlgn="base"/>
            <a:r>
              <a:rPr lang="en-GB" dirty="0" smtClean="0">
                <a:latin typeface="Times New Roman" pitchFamily="18" charset="0"/>
                <a:cs typeface="Times New Roman" pitchFamily="18" charset="0"/>
              </a:rPr>
              <a:t>New actors like Spark, Flink etc. are coming on the Big Data stage. </a:t>
            </a:r>
          </a:p>
          <a:p>
            <a:pPr algn="just" fontAlgn="base"/>
            <a:r>
              <a:rPr lang="en-GB" dirty="0" smtClean="0">
                <a:latin typeface="Times New Roman" pitchFamily="18" charset="0"/>
                <a:cs typeface="Times New Roman" pitchFamily="18" charset="0"/>
              </a:rPr>
              <a:t>These technologies promise the lightening speed of processing. </a:t>
            </a:r>
          </a:p>
          <a:p>
            <a:pPr algn="just" fontAlgn="base"/>
            <a:r>
              <a:rPr lang="en-GB" dirty="0" smtClean="0">
                <a:latin typeface="Times New Roman" pitchFamily="18" charset="0"/>
                <a:cs typeface="Times New Roman" pitchFamily="18" charset="0"/>
              </a:rPr>
              <a:t>These technologies also provide a single platform for various kinds of workloads.</a:t>
            </a:r>
          </a:p>
          <a:p>
            <a:pPr algn="just" fontAlgn="base"/>
            <a:r>
              <a:rPr lang="en-GB" dirty="0" smtClean="0">
                <a:latin typeface="Times New Roman" pitchFamily="18" charset="0"/>
                <a:cs typeface="Times New Roman" pitchFamily="18" charset="0"/>
              </a:rPr>
              <a:t>It is compatible with these new players. It provides robust data storage over which we can deploy technologies like Spark and Flink.</a:t>
            </a:r>
          </a:p>
          <a:p>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GB" dirty="0" smtClean="0"/>
              <a:t/>
            </a:r>
            <a:br>
              <a:rPr lang="en-GB" dirty="0" smtClean="0"/>
            </a:br>
            <a:r>
              <a:rPr lang="en-GB" dirty="0" smtClean="0"/>
              <a:t>11. Hadoop has a Better Career Scope</a:t>
            </a:r>
            <a:br>
              <a:rPr lang="en-GB" dirty="0" smtClean="0"/>
            </a:br>
            <a:endParaRPr lang="en-US" dirty="0"/>
          </a:p>
        </p:txBody>
      </p:sp>
      <p:sp>
        <p:nvSpPr>
          <p:cNvPr id="3" name="Content Placeholder 2"/>
          <p:cNvSpPr>
            <a:spLocks noGrp="1"/>
          </p:cNvSpPr>
          <p:nvPr>
            <p:ph idx="1"/>
          </p:nvPr>
        </p:nvSpPr>
        <p:spPr>
          <a:xfrm>
            <a:off x="228600" y="1143000"/>
            <a:ext cx="8763000" cy="4983163"/>
          </a:xfrm>
        </p:spPr>
        <p:txBody>
          <a:bodyPr>
            <a:normAutofit fontScale="92500" lnSpcReduction="10000"/>
          </a:bodyPr>
          <a:lstStyle/>
          <a:p>
            <a:pPr algn="just" fontAlgn="base"/>
            <a:r>
              <a:rPr lang="en-GB" dirty="0" smtClean="0">
                <a:latin typeface="Times New Roman" pitchFamily="18" charset="0"/>
                <a:cs typeface="Times New Roman" pitchFamily="18" charset="0"/>
              </a:rPr>
              <a:t>Hadoop excels in processing a wide variety of data.</a:t>
            </a:r>
          </a:p>
          <a:p>
            <a:pPr algn="just" fontAlgn="base"/>
            <a:r>
              <a:rPr lang="en-GB" dirty="0" smtClean="0">
                <a:latin typeface="Times New Roman" pitchFamily="18" charset="0"/>
                <a:cs typeface="Times New Roman" pitchFamily="18" charset="0"/>
              </a:rPr>
              <a:t>We have various components of Hadoop ecosystem providing batch processing, stream processing, machine learning and so on.</a:t>
            </a:r>
          </a:p>
          <a:p>
            <a:pPr algn="just" fontAlgn="base">
              <a:buNone/>
            </a:pPr>
            <a:r>
              <a:rPr lang="en-GB" dirty="0" smtClean="0">
                <a:latin typeface="Times New Roman" pitchFamily="18" charset="0"/>
                <a:cs typeface="Times New Roman" pitchFamily="18" charset="0"/>
              </a:rPr>
              <a:t>Learning it will open gates to a variety of job roles like:</a:t>
            </a:r>
          </a:p>
          <a:p>
            <a:pPr algn="just" fontAlgn="base"/>
            <a:r>
              <a:rPr lang="en-GB" dirty="0" smtClean="0">
                <a:latin typeface="Times New Roman" pitchFamily="18" charset="0"/>
                <a:cs typeface="Times New Roman" pitchFamily="18" charset="0"/>
              </a:rPr>
              <a:t>Big Data Architect</a:t>
            </a:r>
          </a:p>
          <a:p>
            <a:pPr algn="just" fontAlgn="base"/>
            <a:r>
              <a:rPr lang="en-GB" b="1" dirty="0" smtClean="0">
                <a:latin typeface="Times New Roman" pitchFamily="18" charset="0"/>
                <a:cs typeface="Times New Roman" pitchFamily="18" charset="0"/>
              </a:rPr>
              <a:t>Hadoop Developer</a:t>
            </a:r>
            <a:endParaRPr lang="en-GB" dirty="0" smtClean="0">
              <a:latin typeface="Times New Roman" pitchFamily="18" charset="0"/>
              <a:cs typeface="Times New Roman" pitchFamily="18" charset="0"/>
            </a:endParaRPr>
          </a:p>
          <a:p>
            <a:pPr algn="just" fontAlgn="base"/>
            <a:r>
              <a:rPr lang="en-GB" dirty="0" smtClean="0">
                <a:latin typeface="Times New Roman" pitchFamily="18" charset="0"/>
                <a:cs typeface="Times New Roman" pitchFamily="18" charset="0"/>
              </a:rPr>
              <a:t>Data Scientist</a:t>
            </a:r>
          </a:p>
          <a:p>
            <a:pPr algn="just" fontAlgn="base"/>
            <a:r>
              <a:rPr lang="en-GB" dirty="0" smtClean="0">
                <a:latin typeface="Times New Roman" pitchFamily="18" charset="0"/>
                <a:cs typeface="Times New Roman" pitchFamily="18" charset="0"/>
              </a:rPr>
              <a:t>Hadoop Administrator</a:t>
            </a:r>
          </a:p>
          <a:p>
            <a:pPr algn="just" fontAlgn="base"/>
            <a:r>
              <a:rPr lang="en-GB" b="1" dirty="0" smtClean="0">
                <a:latin typeface="Times New Roman" pitchFamily="18" charset="0"/>
                <a:cs typeface="Times New Roman" pitchFamily="18" charset="0"/>
              </a:rPr>
              <a:t>Data Analyst</a:t>
            </a:r>
            <a:endParaRPr lang="en-GB"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fontScale="92500" lnSpcReduction="10000"/>
          </a:bodyPr>
          <a:lstStyle/>
          <a:p>
            <a:pPr algn="just"/>
            <a:r>
              <a:rPr lang="en-GB" sz="3000" dirty="0" smtClean="0">
                <a:latin typeface="Times New Roman" pitchFamily="18" charset="0"/>
                <a:cs typeface="Times New Roman" pitchFamily="18" charset="0"/>
              </a:rPr>
              <a:t>Scale-out storage is a network-attached storage (</a:t>
            </a:r>
            <a:r>
              <a:rPr lang="en-GB" sz="3000" dirty="0" smtClean="0">
                <a:latin typeface="Times New Roman" pitchFamily="18" charset="0"/>
                <a:cs typeface="Times New Roman" pitchFamily="18" charset="0"/>
                <a:hlinkClick r:id="rId2"/>
              </a:rPr>
              <a:t>NAS</a:t>
            </a:r>
            <a:r>
              <a:rPr lang="en-GB" sz="3000" dirty="0" smtClean="0">
                <a:latin typeface="Times New Roman" pitchFamily="18" charset="0"/>
                <a:cs typeface="Times New Roman" pitchFamily="18" charset="0"/>
              </a:rPr>
              <a:t>) architecture in which the total amount of disk space can be expanded through the addition of devices in connected arrays with their own resources.</a:t>
            </a:r>
          </a:p>
          <a:p>
            <a:pPr algn="just"/>
            <a:r>
              <a:rPr lang="en-GB" sz="3000" dirty="0" smtClean="0">
                <a:latin typeface="Times New Roman" pitchFamily="18" charset="0"/>
                <a:cs typeface="Times New Roman" pitchFamily="18" charset="0"/>
              </a:rPr>
              <a:t>In a scale-out system, new hardware can be added and configured as the need arises. </a:t>
            </a:r>
          </a:p>
          <a:p>
            <a:pPr algn="just"/>
            <a:r>
              <a:rPr lang="en-GB" sz="3000" dirty="0" smtClean="0">
                <a:latin typeface="Times New Roman" pitchFamily="18" charset="0"/>
                <a:cs typeface="Times New Roman" pitchFamily="18" charset="0"/>
              </a:rPr>
              <a:t>When a scale-out system reaches its storage limit, another array can be added to expand the system capacity. </a:t>
            </a:r>
          </a:p>
          <a:p>
            <a:pPr algn="just"/>
            <a:r>
              <a:rPr lang="en-GB" sz="3000" dirty="0" smtClean="0">
                <a:latin typeface="Times New Roman" pitchFamily="18" charset="0"/>
                <a:cs typeface="Times New Roman" pitchFamily="18" charset="0"/>
              </a:rPr>
              <a:t>Scale-out storage can harness the extra storage added across arrays and use added devices to increase network storage capacity, adding performance and addressing the need for additional storage.</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457200" y="1295400"/>
            <a:ext cx="8214360" cy="3924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468562"/>
          </a:xfrm>
        </p:spPr>
        <p:txBody>
          <a:bodyPr>
            <a:normAutofit fontScale="90000"/>
          </a:bodyPr>
          <a:lstStyle/>
          <a:p>
            <a:r>
              <a:rPr lang="en-GB" b="1" dirty="0" smtClean="0"/>
              <a:t/>
            </a:r>
            <a:br>
              <a:rPr lang="en-GB" b="1" dirty="0" smtClean="0"/>
            </a:br>
            <a:r>
              <a:rPr lang="en-GB" b="1" dirty="0" smtClean="0"/>
              <a:t/>
            </a:r>
            <a:br>
              <a:rPr lang="en-GB" b="1" dirty="0" smtClean="0"/>
            </a:br>
            <a:r>
              <a:rPr lang="en-GB" b="1" dirty="0" smtClean="0"/>
              <a:t/>
            </a:r>
            <a:br>
              <a:rPr lang="en-GB" b="1" dirty="0" smtClean="0"/>
            </a:br>
            <a:r>
              <a:rPr lang="en-GB" b="1" dirty="0" smtClean="0"/>
              <a:t/>
            </a:r>
            <a:br>
              <a:rPr lang="en-GB" b="1" dirty="0" smtClean="0"/>
            </a:br>
            <a:r>
              <a:rPr lang="en-GB" b="1" dirty="0" smtClean="0"/>
              <a:t/>
            </a:r>
            <a:br>
              <a:rPr lang="en-GB" b="1" dirty="0" smtClean="0"/>
            </a:br>
            <a:r>
              <a:rPr lang="en-GB" b="1" dirty="0" smtClean="0"/>
              <a:t/>
            </a:r>
            <a:br>
              <a:rPr lang="en-GB" b="1" dirty="0" smtClean="0"/>
            </a:br>
            <a:r>
              <a:rPr lang="en-GB" dirty="0" smtClean="0"/>
              <a:t/>
            </a:r>
            <a:br>
              <a:rPr lang="en-GB" dirty="0" smtClean="0"/>
            </a:br>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152400" y="2590800"/>
            <a:ext cx="4385017" cy="2084285"/>
          </a:xfrm>
          <a:prstGeom prst="rect">
            <a:avLst/>
          </a:prstGeom>
          <a:noFill/>
          <a:ln w="9525">
            <a:noFill/>
            <a:miter lim="800000"/>
            <a:headEnd/>
            <a:tailEnd/>
          </a:ln>
          <a:effectLst/>
        </p:spPr>
      </p:pic>
      <p:sp>
        <p:nvSpPr>
          <p:cNvPr id="5" name="Rectangle 4"/>
          <p:cNvSpPr/>
          <p:nvPr/>
        </p:nvSpPr>
        <p:spPr>
          <a:xfrm>
            <a:off x="457200" y="533400"/>
            <a:ext cx="8382000" cy="1938992"/>
          </a:xfrm>
          <a:prstGeom prst="rect">
            <a:avLst/>
          </a:prstGeom>
        </p:spPr>
        <p:txBody>
          <a:bodyPr wrap="square">
            <a:spAutoFit/>
          </a:bodyPr>
          <a:lstStyle/>
          <a:p>
            <a:pPr algn="just"/>
            <a:r>
              <a:rPr lang="en-GB" sz="2400" b="1" dirty="0" smtClean="0">
                <a:latin typeface="Times New Roman" pitchFamily="18" charset="0"/>
                <a:cs typeface="Times New Roman" pitchFamily="18" charset="0"/>
              </a:rPr>
              <a:t>Scale-out storage</a:t>
            </a:r>
          </a:p>
          <a:p>
            <a:pPr algn="just"/>
            <a:r>
              <a:rPr lang="en-GB" sz="2400" dirty="0" smtClean="0">
                <a:latin typeface="Times New Roman" pitchFamily="18" charset="0"/>
                <a:cs typeface="Times New Roman" pitchFamily="18" charset="0"/>
              </a:rPr>
              <a:t>Scale-out storage, or horizontal scalability, is the ability to connect multiple storage elements, such as storage arrays, so that they work as a single logical unit. With scale-out storage, there can be many geographically separated nodes</a:t>
            </a:r>
            <a:r>
              <a:rPr lang="en-GB" dirty="0" smtClean="0"/>
              <a:t>.</a:t>
            </a:r>
            <a:endParaRPr lang="en-US" dirty="0"/>
          </a:p>
        </p:txBody>
      </p:sp>
      <p:pic>
        <p:nvPicPr>
          <p:cNvPr id="10243" name="Picture 3"/>
          <p:cNvPicPr>
            <a:picLocks noChangeAspect="1" noChangeArrowheads="1"/>
          </p:cNvPicPr>
          <p:nvPr/>
        </p:nvPicPr>
        <p:blipFill>
          <a:blip r:embed="rId3"/>
          <a:srcRect/>
          <a:stretch>
            <a:fillRect/>
          </a:stretch>
        </p:blipFill>
        <p:spPr bwMode="auto">
          <a:xfrm>
            <a:off x="4419600" y="4495800"/>
            <a:ext cx="4724400" cy="22217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GB" b="1" dirty="0" smtClean="0"/>
              <a:t/>
            </a:r>
            <a:br>
              <a:rPr lang="en-GB" b="1" dirty="0" smtClean="0"/>
            </a:br>
            <a:r>
              <a:rPr lang="en-GB" sz="3600" b="1" dirty="0" smtClean="0">
                <a:solidFill>
                  <a:srgbClr val="FF0000"/>
                </a:solidFill>
              </a:rPr>
              <a:t>Difference Between RDBMS and Hadoop</a:t>
            </a:r>
            <a:r>
              <a:rPr lang="en-GB" b="1" dirty="0" smtClean="0"/>
              <a:t/>
            </a:r>
            <a:br>
              <a:rPr lang="en-GB" b="1" dirty="0" smtClean="0"/>
            </a:br>
            <a:endParaRPr lang="en-US" dirty="0"/>
          </a:p>
        </p:txBody>
      </p:sp>
      <p:sp>
        <p:nvSpPr>
          <p:cNvPr id="3" name="Content Placeholder 2"/>
          <p:cNvSpPr>
            <a:spLocks noGrp="1"/>
          </p:cNvSpPr>
          <p:nvPr>
            <p:ph idx="1"/>
          </p:nvPr>
        </p:nvSpPr>
        <p:spPr>
          <a:xfrm>
            <a:off x="381000" y="914400"/>
            <a:ext cx="8458200" cy="5211763"/>
          </a:xfrm>
        </p:spPr>
        <p:txBody>
          <a:bodyPr>
            <a:normAutofit/>
          </a:bodyPr>
          <a:lstStyle/>
          <a:p>
            <a:pPr algn="just"/>
            <a:r>
              <a:rPr lang="en-GB" sz="2400" b="1" dirty="0" smtClean="0">
                <a:latin typeface="Times New Roman" pitchFamily="18" charset="0"/>
                <a:cs typeface="Times New Roman" pitchFamily="18" charset="0"/>
              </a:rPr>
              <a:t>RDMS (Relational Database Management System):</a:t>
            </a:r>
            <a:r>
              <a:rPr lang="en-GB" sz="2400" dirty="0" smtClean="0">
                <a:latin typeface="Times New Roman" pitchFamily="18" charset="0"/>
                <a:cs typeface="Times New Roman" pitchFamily="18" charset="0"/>
              </a:rPr>
              <a:t> RDBMS is an information management system, which is based on a data model.</a:t>
            </a:r>
          </a:p>
          <a:p>
            <a:pPr algn="just"/>
            <a:r>
              <a:rPr lang="en-GB" sz="2400" dirty="0" smtClean="0">
                <a:latin typeface="Times New Roman" pitchFamily="18" charset="0"/>
                <a:cs typeface="Times New Roman" pitchFamily="18" charset="0"/>
              </a:rPr>
              <a:t>In RDBMS tables are used for information storage. </a:t>
            </a:r>
          </a:p>
          <a:p>
            <a:pPr algn="just"/>
            <a:r>
              <a:rPr lang="en-GB" sz="2400" dirty="0" smtClean="0">
                <a:latin typeface="Times New Roman" pitchFamily="18" charset="0"/>
                <a:cs typeface="Times New Roman" pitchFamily="18" charset="0"/>
              </a:rPr>
              <a:t>Each row of the table represents a record and column represents an attribute of data. </a:t>
            </a:r>
          </a:p>
          <a:p>
            <a:pPr algn="just"/>
            <a:r>
              <a:rPr lang="en-GB" sz="2400" dirty="0" smtClean="0">
                <a:latin typeface="Times New Roman" pitchFamily="18" charset="0"/>
                <a:cs typeface="Times New Roman" pitchFamily="18" charset="0"/>
              </a:rPr>
              <a:t>Organization of data and their manipulation processes are different in RDBMS from other databases. </a:t>
            </a:r>
          </a:p>
          <a:p>
            <a:pPr algn="just"/>
            <a:r>
              <a:rPr lang="en-GB" sz="2400" dirty="0" smtClean="0">
                <a:latin typeface="Times New Roman" pitchFamily="18" charset="0"/>
                <a:cs typeface="Times New Roman" pitchFamily="18" charset="0"/>
              </a:rPr>
              <a:t>RDBMS ensures ACID (atomicity, consistency, integrity, durability) properties required for designing a database.</a:t>
            </a:r>
          </a:p>
          <a:p>
            <a:pPr algn="just"/>
            <a:r>
              <a:rPr lang="en-GB" sz="2400" dirty="0" smtClean="0">
                <a:latin typeface="Times New Roman" pitchFamily="18" charset="0"/>
                <a:cs typeface="Times New Roman" pitchFamily="18" charset="0"/>
              </a:rPr>
              <a:t> The purpose of RDBMS is to store, manage, and retrieve data as quickly and reliably as possible.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77500" lnSpcReduction="20000"/>
          </a:bodyPr>
          <a:lstStyle/>
          <a:p>
            <a:pPr algn="just"/>
            <a:r>
              <a:rPr lang="en-GB" b="1" dirty="0" smtClean="0">
                <a:latin typeface="Times New Roman" pitchFamily="18" charset="0"/>
                <a:cs typeface="Times New Roman" pitchFamily="18" charset="0"/>
              </a:rPr>
              <a:t>Hadoop:</a:t>
            </a:r>
            <a:r>
              <a:rPr lang="en-GB" dirty="0" smtClean="0">
                <a:latin typeface="Times New Roman" pitchFamily="18" charset="0"/>
                <a:cs typeface="Times New Roman" pitchFamily="18" charset="0"/>
              </a:rPr>
              <a:t> It is an open-source software framework used for storing data and running applications on a group of commodity hardware. </a:t>
            </a:r>
          </a:p>
          <a:p>
            <a:pPr algn="just"/>
            <a:r>
              <a:rPr lang="en-GB" dirty="0" smtClean="0">
                <a:latin typeface="Times New Roman" pitchFamily="18" charset="0"/>
                <a:cs typeface="Times New Roman" pitchFamily="18" charset="0"/>
              </a:rPr>
              <a:t>It has large storage capacity and high processing power.</a:t>
            </a:r>
          </a:p>
          <a:p>
            <a:pPr algn="just"/>
            <a:r>
              <a:rPr lang="en-GB" dirty="0" smtClean="0">
                <a:latin typeface="Times New Roman" pitchFamily="18" charset="0"/>
                <a:cs typeface="Times New Roman" pitchFamily="18" charset="0"/>
              </a:rPr>
              <a:t>It can manage multiple concurrent processes at the same time. </a:t>
            </a:r>
          </a:p>
          <a:p>
            <a:pPr algn="just"/>
            <a:r>
              <a:rPr lang="en-GB" dirty="0" smtClean="0">
                <a:latin typeface="Times New Roman" pitchFamily="18" charset="0"/>
                <a:cs typeface="Times New Roman" pitchFamily="18" charset="0"/>
              </a:rPr>
              <a:t>It is used in predictive analysis, data mining and machine learning. </a:t>
            </a:r>
          </a:p>
          <a:p>
            <a:pPr algn="just"/>
            <a:r>
              <a:rPr lang="en-GB" dirty="0" smtClean="0">
                <a:latin typeface="Times New Roman" pitchFamily="18" charset="0"/>
                <a:cs typeface="Times New Roman" pitchFamily="18" charset="0"/>
              </a:rPr>
              <a:t>It can handle both structured and unstructured form of data. </a:t>
            </a:r>
          </a:p>
          <a:p>
            <a:pPr algn="just"/>
            <a:r>
              <a:rPr lang="en-GB" dirty="0" smtClean="0">
                <a:latin typeface="Times New Roman" pitchFamily="18" charset="0"/>
                <a:cs typeface="Times New Roman" pitchFamily="18" charset="0"/>
              </a:rPr>
              <a:t>It is more flexible in storing, processing, and managing data than traditional RDBMS. </a:t>
            </a:r>
          </a:p>
          <a:p>
            <a:pPr algn="just"/>
            <a:r>
              <a:rPr lang="en-GB" dirty="0" smtClean="0">
                <a:latin typeface="Times New Roman" pitchFamily="18" charset="0"/>
                <a:cs typeface="Times New Roman" pitchFamily="18" charset="0"/>
              </a:rPr>
              <a:t>Unlike traditional systems, Hadoop enables multiple analytical processes on the same data at the same time.</a:t>
            </a:r>
          </a:p>
          <a:p>
            <a:pPr algn="just"/>
            <a:r>
              <a:rPr lang="en-GB" dirty="0" smtClean="0">
                <a:latin typeface="Times New Roman" pitchFamily="18" charset="0"/>
                <a:cs typeface="Times New Roman" pitchFamily="18" charset="0"/>
              </a:rPr>
              <a:t> It supports scalability very flexibly.</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762000" y="762000"/>
            <a:ext cx="7407960" cy="52696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914400" y="1066800"/>
            <a:ext cx="7139940" cy="27660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1"/>
            <a:ext cx="8229600" cy="2362199"/>
          </a:xfrm>
        </p:spPr>
        <p:txBody>
          <a:bodyPr>
            <a:normAutofit/>
          </a:bodyPr>
          <a:lstStyle/>
          <a:p>
            <a:pPr algn="just" fontAlgn="base">
              <a:buNone/>
            </a:pPr>
            <a:r>
              <a:rPr lang="en-GB" sz="2400" dirty="0" smtClean="0">
                <a:latin typeface="Times New Roman" pitchFamily="18" charset="0"/>
                <a:cs typeface="Times New Roman" pitchFamily="18" charset="0"/>
              </a:rPr>
              <a:t>The Hadoop Architecture Mainly consists of 4 components. </a:t>
            </a:r>
          </a:p>
          <a:p>
            <a:pPr algn="just" fontAlgn="base"/>
            <a:r>
              <a:rPr lang="en-GB" sz="2400" dirty="0" smtClean="0">
                <a:latin typeface="Times New Roman" pitchFamily="18" charset="0"/>
                <a:cs typeface="Times New Roman" pitchFamily="18" charset="0"/>
              </a:rPr>
              <a:t>MapReduce</a:t>
            </a:r>
          </a:p>
          <a:p>
            <a:pPr algn="just" fontAlgn="base"/>
            <a:r>
              <a:rPr lang="en-GB" sz="2400" dirty="0" smtClean="0">
                <a:latin typeface="Times New Roman" pitchFamily="18" charset="0"/>
                <a:cs typeface="Times New Roman" pitchFamily="18" charset="0"/>
              </a:rPr>
              <a:t>HDFS(Hadoop Distributed File System)</a:t>
            </a:r>
          </a:p>
          <a:p>
            <a:pPr algn="just" fontAlgn="base"/>
            <a:r>
              <a:rPr lang="en-GB" sz="2400" dirty="0" smtClean="0">
                <a:latin typeface="Times New Roman" pitchFamily="18" charset="0"/>
                <a:cs typeface="Times New Roman" pitchFamily="18" charset="0"/>
              </a:rPr>
              <a:t>YARN(Yet Another Resource Negotiator)</a:t>
            </a:r>
          </a:p>
          <a:p>
            <a:pPr algn="just" fontAlgn="base"/>
            <a:r>
              <a:rPr lang="en-GB" sz="2400" dirty="0" smtClean="0">
                <a:latin typeface="Times New Roman" pitchFamily="18" charset="0"/>
                <a:cs typeface="Times New Roman" pitchFamily="18" charset="0"/>
              </a:rPr>
              <a:t>Common Utilities or Hadoop Common</a:t>
            </a:r>
            <a:endParaRPr lang="en-US" sz="2400" dirty="0">
              <a:latin typeface="Times New Roman" pitchFamily="18" charset="0"/>
              <a:cs typeface="Times New Roman" pitchFamily="18" charset="0"/>
            </a:endParaRPr>
          </a:p>
        </p:txBody>
      </p:sp>
      <p:pic>
        <p:nvPicPr>
          <p:cNvPr id="111618" name="Picture 2"/>
          <p:cNvPicPr>
            <a:picLocks noChangeAspect="1" noChangeArrowheads="1"/>
          </p:cNvPicPr>
          <p:nvPr/>
        </p:nvPicPr>
        <p:blipFill>
          <a:blip r:embed="rId2"/>
          <a:srcRect/>
          <a:stretch>
            <a:fillRect/>
          </a:stretch>
        </p:blipFill>
        <p:spPr bwMode="auto">
          <a:xfrm>
            <a:off x="2057400" y="2743200"/>
            <a:ext cx="4876800" cy="3914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1"/>
            <a:ext cx="8839200" cy="3657600"/>
          </a:xfrm>
        </p:spPr>
        <p:txBody>
          <a:bodyPr>
            <a:normAutofit/>
          </a:bodyPr>
          <a:lstStyle/>
          <a:p>
            <a:pPr marL="514350" indent="-514350" algn="just" fontAlgn="base">
              <a:buNone/>
            </a:pPr>
            <a:r>
              <a:rPr lang="en-GB" sz="2600" b="1" dirty="0" smtClean="0">
                <a:latin typeface="Times New Roman" pitchFamily="18" charset="0"/>
                <a:cs typeface="Times New Roman" pitchFamily="18" charset="0"/>
              </a:rPr>
              <a:t>MapReduce</a:t>
            </a:r>
          </a:p>
          <a:p>
            <a:pPr marL="514350" indent="-514350" algn="just" fontAlgn="base">
              <a:buNone/>
            </a:pPr>
            <a:r>
              <a:rPr lang="en-GB" sz="2400" dirty="0" smtClean="0">
                <a:latin typeface="Times New Roman" pitchFamily="18" charset="0"/>
                <a:cs typeface="Times New Roman" pitchFamily="18" charset="0"/>
              </a:rPr>
              <a:t>An algorithm or a data structure that is based on the YARN framework. The major feature of MapReduce is to perform the distributed processing in parallel in a Hadoop cluster which Makes Hadoop working so fast. When you are dealing with Big Data, serial processing is no more of any use. MapReduce has mainly 2 tasks which are divided phase-wise: </a:t>
            </a:r>
          </a:p>
          <a:p>
            <a:pPr algn="just" fontAlgn="base"/>
            <a:r>
              <a:rPr lang="en-GB" sz="2400" dirty="0" smtClean="0">
                <a:latin typeface="Times New Roman" pitchFamily="18" charset="0"/>
                <a:cs typeface="Times New Roman" pitchFamily="18" charset="0"/>
              </a:rPr>
              <a:t>In first phase, </a:t>
            </a:r>
            <a:r>
              <a:rPr lang="en-GB" sz="2400" b="1" dirty="0" smtClean="0">
                <a:latin typeface="Times New Roman" pitchFamily="18" charset="0"/>
                <a:cs typeface="Times New Roman" pitchFamily="18" charset="0"/>
              </a:rPr>
              <a:t>Map</a:t>
            </a:r>
            <a:r>
              <a:rPr lang="en-GB" sz="2400" dirty="0" smtClean="0">
                <a:latin typeface="Times New Roman" pitchFamily="18" charset="0"/>
                <a:cs typeface="Times New Roman" pitchFamily="18" charset="0"/>
              </a:rPr>
              <a:t> is utilized and in next phase </a:t>
            </a:r>
            <a:r>
              <a:rPr lang="en-GB" sz="2400" b="1" dirty="0" smtClean="0">
                <a:latin typeface="Times New Roman" pitchFamily="18" charset="0"/>
                <a:cs typeface="Times New Roman" pitchFamily="18" charset="0"/>
              </a:rPr>
              <a:t>Reduce</a:t>
            </a:r>
            <a:r>
              <a:rPr lang="en-GB" sz="2400" dirty="0" smtClean="0">
                <a:latin typeface="Times New Roman" pitchFamily="18" charset="0"/>
                <a:cs typeface="Times New Roman" pitchFamily="18" charset="0"/>
              </a:rPr>
              <a:t> is utilized. </a:t>
            </a:r>
          </a:p>
          <a:p>
            <a:endParaRPr lang="en-US" dirty="0"/>
          </a:p>
        </p:txBody>
      </p:sp>
      <p:pic>
        <p:nvPicPr>
          <p:cNvPr id="112642" name="Picture 2"/>
          <p:cNvPicPr>
            <a:picLocks noChangeAspect="1" noChangeArrowheads="1"/>
          </p:cNvPicPr>
          <p:nvPr/>
        </p:nvPicPr>
        <p:blipFill>
          <a:blip r:embed="rId2"/>
          <a:srcRect/>
          <a:stretch>
            <a:fillRect/>
          </a:stretch>
        </p:blipFill>
        <p:spPr bwMode="auto">
          <a:xfrm>
            <a:off x="2057400" y="3505200"/>
            <a:ext cx="5276850" cy="3000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77000"/>
          </a:xfrm>
        </p:spPr>
        <p:txBody>
          <a:bodyPr>
            <a:normAutofit fontScale="92500" lnSpcReduction="10000"/>
          </a:bodyPr>
          <a:lstStyle/>
          <a:p>
            <a:pPr algn="just" fontAlgn="base"/>
            <a:r>
              <a:rPr lang="en-GB" sz="2800" i="1" dirty="0" smtClean="0">
                <a:latin typeface="Times New Roman" pitchFamily="18" charset="0"/>
                <a:cs typeface="Times New Roman" pitchFamily="18" charset="0"/>
              </a:rPr>
              <a:t>Input</a:t>
            </a:r>
            <a:r>
              <a:rPr lang="en-GB" sz="2800" dirty="0" smtClean="0">
                <a:latin typeface="Times New Roman" pitchFamily="18" charset="0"/>
                <a:cs typeface="Times New Roman" pitchFamily="18" charset="0"/>
              </a:rPr>
              <a:t> is provided to the Map() function then it’s </a:t>
            </a:r>
            <a:r>
              <a:rPr lang="en-GB" sz="2800" i="1" dirty="0" smtClean="0">
                <a:latin typeface="Times New Roman" pitchFamily="18" charset="0"/>
                <a:cs typeface="Times New Roman" pitchFamily="18" charset="0"/>
              </a:rPr>
              <a:t>output</a:t>
            </a:r>
            <a:r>
              <a:rPr lang="en-GB" sz="2800" dirty="0" smtClean="0">
                <a:latin typeface="Times New Roman" pitchFamily="18" charset="0"/>
                <a:cs typeface="Times New Roman" pitchFamily="18" charset="0"/>
              </a:rPr>
              <a:t> is used as an input to the Reduce function and after that, we receive our final output. Let’s understand What this Map() and Reduce() does. </a:t>
            </a:r>
          </a:p>
          <a:p>
            <a:pPr algn="just" fontAlgn="base"/>
            <a:r>
              <a:rPr lang="en-GB" sz="2800" dirty="0" smtClean="0">
                <a:latin typeface="Times New Roman" pitchFamily="18" charset="0"/>
                <a:cs typeface="Times New Roman" pitchFamily="18" charset="0"/>
              </a:rPr>
              <a:t>As we can see that an Input is provided to the Map(), now as we are using Big Data. The Input is a set of Data. The Map() function here breaks this DataBlocks into </a:t>
            </a:r>
            <a:r>
              <a:rPr lang="en-GB" sz="2800" b="1" dirty="0" smtClean="0">
                <a:latin typeface="Times New Roman" pitchFamily="18" charset="0"/>
                <a:cs typeface="Times New Roman" pitchFamily="18" charset="0"/>
              </a:rPr>
              <a:t>Tuples</a:t>
            </a:r>
            <a:r>
              <a:rPr lang="en-GB" sz="2800" dirty="0" smtClean="0">
                <a:latin typeface="Times New Roman" pitchFamily="18" charset="0"/>
                <a:cs typeface="Times New Roman" pitchFamily="18" charset="0"/>
              </a:rPr>
              <a:t> that are nothing but a key-value pair. These key-value pairs are now sent as input to the Reduce(). </a:t>
            </a:r>
          </a:p>
          <a:p>
            <a:pPr algn="just" fontAlgn="base"/>
            <a:r>
              <a:rPr lang="en-GB" sz="2800" dirty="0" smtClean="0">
                <a:latin typeface="Times New Roman" pitchFamily="18" charset="0"/>
                <a:cs typeface="Times New Roman" pitchFamily="18" charset="0"/>
              </a:rPr>
              <a:t>The Reduce() function then combines this broken Tuples or key-value pair based on its Key value and form set of Tuples, and perform some operation like sorting, summation type job, etc. which is then sent to the final Output Node. Finally, the Output is Obtained. </a:t>
            </a:r>
          </a:p>
          <a:p>
            <a:pPr algn="just" fontAlgn="base"/>
            <a:r>
              <a:rPr lang="en-GB" sz="2800" dirty="0" smtClean="0">
                <a:latin typeface="Times New Roman" pitchFamily="18" charset="0"/>
                <a:cs typeface="Times New Roman" pitchFamily="18" charset="0"/>
              </a:rPr>
              <a:t>The data processing is always done in Reducer depending upon the business requirement of that industry. This is How First Map() and then Reduce is utilized one by one. </a:t>
            </a:r>
          </a:p>
          <a:p>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324600"/>
          </a:xfrm>
        </p:spPr>
        <p:txBody>
          <a:bodyPr>
            <a:normAutofit fontScale="70000" lnSpcReduction="20000"/>
          </a:bodyPr>
          <a:lstStyle/>
          <a:p>
            <a:pPr fontAlgn="base">
              <a:buNone/>
            </a:pPr>
            <a:r>
              <a:rPr lang="en-GB" b="1" dirty="0" smtClean="0">
                <a:latin typeface="Times New Roman" pitchFamily="18" charset="0"/>
                <a:cs typeface="Times New Roman" pitchFamily="18" charset="0"/>
              </a:rPr>
              <a:t>Map Task:</a:t>
            </a:r>
            <a:r>
              <a:rPr lang="en-GB" dirty="0" smtClean="0">
                <a:latin typeface="Times New Roman" pitchFamily="18" charset="0"/>
                <a:cs typeface="Times New Roman" pitchFamily="18" charset="0"/>
              </a:rPr>
              <a:t> </a:t>
            </a:r>
          </a:p>
          <a:p>
            <a:pPr algn="just" fontAlgn="base"/>
            <a:r>
              <a:rPr lang="en-GB" b="1" dirty="0" smtClean="0">
                <a:latin typeface="Times New Roman" pitchFamily="18" charset="0"/>
                <a:cs typeface="Times New Roman" pitchFamily="18" charset="0"/>
              </a:rPr>
              <a:t>RecordReader</a:t>
            </a:r>
            <a:r>
              <a:rPr lang="en-GB" dirty="0" smtClean="0">
                <a:latin typeface="Times New Roman" pitchFamily="18" charset="0"/>
                <a:cs typeface="Times New Roman" pitchFamily="18" charset="0"/>
              </a:rPr>
              <a:t> The purpose of </a:t>
            </a:r>
            <a:r>
              <a:rPr lang="en-GB" i="1" dirty="0" smtClean="0">
                <a:latin typeface="Times New Roman" pitchFamily="18" charset="0"/>
                <a:cs typeface="Times New Roman" pitchFamily="18" charset="0"/>
              </a:rPr>
              <a:t>recordreader</a:t>
            </a:r>
            <a:r>
              <a:rPr lang="en-GB" dirty="0" smtClean="0">
                <a:latin typeface="Times New Roman" pitchFamily="18" charset="0"/>
                <a:cs typeface="Times New Roman" pitchFamily="18" charset="0"/>
              </a:rPr>
              <a:t> is to break the records. It is responsible for providing key-value pairs in a Map() function. The key is actually is its locational information and value is the data associated with it.</a:t>
            </a:r>
          </a:p>
          <a:p>
            <a:pPr algn="just" fontAlgn="base"/>
            <a:r>
              <a:rPr lang="en-GB" b="1" dirty="0" smtClean="0">
                <a:latin typeface="Times New Roman" pitchFamily="18" charset="0"/>
                <a:cs typeface="Times New Roman" pitchFamily="18" charset="0"/>
              </a:rPr>
              <a:t>Map: </a:t>
            </a:r>
            <a:r>
              <a:rPr lang="en-GB" dirty="0" smtClean="0">
                <a:latin typeface="Times New Roman" pitchFamily="18" charset="0"/>
                <a:cs typeface="Times New Roman" pitchFamily="18" charset="0"/>
              </a:rPr>
              <a:t>A map is nothing but a user-defined function whose work is to process the Tuples obtained from record reader. The Map() function either does not generate any key-value pair or generate multiple pairs of these tuples.</a:t>
            </a:r>
          </a:p>
          <a:p>
            <a:pPr algn="just" fontAlgn="base"/>
            <a:r>
              <a:rPr lang="en-GB" b="1" dirty="0" smtClean="0">
                <a:latin typeface="Times New Roman" pitchFamily="18" charset="0"/>
                <a:cs typeface="Times New Roman" pitchFamily="18" charset="0"/>
              </a:rPr>
              <a:t>Combiner: </a:t>
            </a:r>
            <a:r>
              <a:rPr lang="en-GB" dirty="0" smtClean="0">
                <a:latin typeface="Times New Roman" pitchFamily="18" charset="0"/>
                <a:cs typeface="Times New Roman" pitchFamily="18" charset="0"/>
              </a:rPr>
              <a:t>Combiner is used for grouping the data in the Map workflow. It is similar to a Local reducer. The intermediate key-value that are generated in the Map is combined with the help of this combiner. Using a combiner is not necessary as it is optional.</a:t>
            </a:r>
          </a:p>
          <a:p>
            <a:pPr algn="just" fontAlgn="base"/>
            <a:r>
              <a:rPr lang="en-GB" b="1" dirty="0" smtClean="0">
                <a:latin typeface="Times New Roman" pitchFamily="18" charset="0"/>
                <a:cs typeface="Times New Roman" pitchFamily="18" charset="0"/>
              </a:rPr>
              <a:t>Partitionar: </a:t>
            </a:r>
            <a:r>
              <a:rPr lang="en-GB" dirty="0" smtClean="0">
                <a:latin typeface="Times New Roman" pitchFamily="18" charset="0"/>
                <a:cs typeface="Times New Roman" pitchFamily="18" charset="0"/>
              </a:rPr>
              <a:t>Partitional is responsible for fetching key-value pairs generated in the Mapper Phases. The partitioner generates the shards corresponding to each reducer. Hashcode of each key is also fetched by this partition. Then partitioner performs it’s(Hashcode) modulus with the number of reducers(</a:t>
            </a:r>
            <a:r>
              <a:rPr lang="en-GB" i="1" dirty="0" smtClean="0">
                <a:latin typeface="Times New Roman" pitchFamily="18" charset="0"/>
                <a:cs typeface="Times New Roman" pitchFamily="18" charset="0"/>
              </a:rPr>
              <a:t>key.hashcode()%(number of reducers)).</a:t>
            </a:r>
            <a:endParaRPr lang="en-GB"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5897563"/>
          </a:xfrm>
        </p:spPr>
        <p:txBody>
          <a:bodyPr>
            <a:normAutofit fontScale="77500" lnSpcReduction="20000"/>
          </a:bodyPr>
          <a:lstStyle/>
          <a:p>
            <a:pPr fontAlgn="base">
              <a:buNone/>
            </a:pPr>
            <a:r>
              <a:rPr lang="en-GB" b="1" dirty="0" smtClean="0"/>
              <a:t>Reduce Task</a:t>
            </a:r>
            <a:r>
              <a:rPr lang="en-GB" dirty="0" smtClean="0"/>
              <a:t> </a:t>
            </a:r>
          </a:p>
          <a:p>
            <a:pPr fontAlgn="base">
              <a:buNone/>
            </a:pPr>
            <a:endParaRPr lang="en-GB" dirty="0" smtClean="0"/>
          </a:p>
          <a:p>
            <a:pPr algn="just" fontAlgn="base"/>
            <a:r>
              <a:rPr lang="en-GB" sz="3100" b="1" dirty="0" smtClean="0">
                <a:latin typeface="Times New Roman" pitchFamily="18" charset="0"/>
                <a:cs typeface="Times New Roman" pitchFamily="18" charset="0"/>
              </a:rPr>
              <a:t>Shuffle and Sort: </a:t>
            </a:r>
            <a:r>
              <a:rPr lang="en-GB" sz="3100" dirty="0" smtClean="0">
                <a:latin typeface="Times New Roman" pitchFamily="18" charset="0"/>
                <a:cs typeface="Times New Roman" pitchFamily="18" charset="0"/>
              </a:rPr>
              <a:t>The Task of Reducer starts with this step, the process in which the Mapper generates the intermediate key-value and transfers them to the Reducer task is known as </a:t>
            </a:r>
            <a:r>
              <a:rPr lang="en-GB" sz="3100" i="1" dirty="0" smtClean="0">
                <a:latin typeface="Times New Roman" pitchFamily="18" charset="0"/>
                <a:cs typeface="Times New Roman" pitchFamily="18" charset="0"/>
              </a:rPr>
              <a:t>Shuffling</a:t>
            </a:r>
            <a:r>
              <a:rPr lang="en-GB" sz="3100" dirty="0" smtClean="0">
                <a:latin typeface="Times New Roman" pitchFamily="18" charset="0"/>
                <a:cs typeface="Times New Roman" pitchFamily="18" charset="0"/>
              </a:rPr>
              <a:t>. Using the Shuffling process the system can sort the data using its key value. Once some of the Mapping tasks are done Shuffling begins that is why it is a faster process and does not wait for the completion of the task performed by Mapper.</a:t>
            </a:r>
          </a:p>
          <a:p>
            <a:pPr algn="just" fontAlgn="base"/>
            <a:r>
              <a:rPr lang="en-GB" sz="3100" b="1" dirty="0" smtClean="0">
                <a:latin typeface="Times New Roman" pitchFamily="18" charset="0"/>
                <a:cs typeface="Times New Roman" pitchFamily="18" charset="0"/>
              </a:rPr>
              <a:t>Reduce: </a:t>
            </a:r>
            <a:r>
              <a:rPr lang="en-GB" sz="3100" dirty="0" smtClean="0">
                <a:latin typeface="Times New Roman" pitchFamily="18" charset="0"/>
                <a:cs typeface="Times New Roman" pitchFamily="18" charset="0"/>
              </a:rPr>
              <a:t>The main function or task of the Reduce is to gather the Tuple generated from Map and then perform some sorting and aggregation sort of process on those key-value depending on its key element.</a:t>
            </a:r>
          </a:p>
          <a:p>
            <a:pPr algn="just" fontAlgn="base"/>
            <a:r>
              <a:rPr lang="en-GB" sz="3100" b="1" dirty="0" smtClean="0">
                <a:latin typeface="Times New Roman" pitchFamily="18" charset="0"/>
                <a:cs typeface="Times New Roman" pitchFamily="18" charset="0"/>
              </a:rPr>
              <a:t>OutputFormat: </a:t>
            </a:r>
            <a:r>
              <a:rPr lang="en-GB" sz="3100" dirty="0" smtClean="0">
                <a:latin typeface="Times New Roman" pitchFamily="18" charset="0"/>
                <a:cs typeface="Times New Roman" pitchFamily="18" charset="0"/>
              </a:rPr>
              <a:t>Once all the operations are performed, the key-value pairs are written into the file with the help of record writer, each record in a new line, and the key and value in a space-separated manner.</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685800" y="1066800"/>
            <a:ext cx="7909560" cy="4091940"/>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a:srcRect/>
          <a:stretch>
            <a:fillRect/>
          </a:stretch>
        </p:blipFill>
        <p:spPr bwMode="auto">
          <a:xfrm>
            <a:off x="4010025" y="3167063"/>
            <a:ext cx="1123950" cy="523875"/>
          </a:xfrm>
          <a:prstGeom prst="rect">
            <a:avLst/>
          </a:prstGeom>
          <a:noFill/>
          <a:ln w="9525">
            <a:noFill/>
            <a:miter lim="800000"/>
            <a:headEnd/>
            <a:tailEnd/>
          </a:ln>
          <a:effectLst/>
        </p:spPr>
      </p:pic>
      <p:pic>
        <p:nvPicPr>
          <p:cNvPr id="7173" name="Picture 5"/>
          <p:cNvPicPr>
            <a:picLocks noChangeAspect="1" noChangeArrowheads="1"/>
          </p:cNvPicPr>
          <p:nvPr/>
        </p:nvPicPr>
        <p:blipFill>
          <a:blip r:embed="rId3"/>
          <a:srcRect/>
          <a:stretch>
            <a:fillRect/>
          </a:stretch>
        </p:blipFill>
        <p:spPr bwMode="auto">
          <a:xfrm>
            <a:off x="685800" y="5181600"/>
            <a:ext cx="1123950" cy="523875"/>
          </a:xfrm>
          <a:prstGeom prst="rect">
            <a:avLst/>
          </a:prstGeom>
          <a:noFill/>
          <a:ln w="9525">
            <a:noFill/>
            <a:miter lim="800000"/>
            <a:headEnd/>
            <a:tailEnd/>
          </a:ln>
          <a:effectLst/>
        </p:spPr>
      </p:pic>
      <p:pic>
        <p:nvPicPr>
          <p:cNvPr id="7174" name="Picture 6"/>
          <p:cNvPicPr>
            <a:picLocks noChangeAspect="1" noChangeArrowheads="1"/>
          </p:cNvPicPr>
          <p:nvPr/>
        </p:nvPicPr>
        <p:blipFill>
          <a:blip r:embed="rId4"/>
          <a:srcRect/>
          <a:stretch>
            <a:fillRect/>
          </a:stretch>
        </p:blipFill>
        <p:spPr bwMode="auto">
          <a:xfrm>
            <a:off x="6019800" y="0"/>
            <a:ext cx="2971800" cy="1410211"/>
          </a:xfrm>
          <a:prstGeom prst="rect">
            <a:avLst/>
          </a:prstGeom>
          <a:noFill/>
          <a:ln w="9525">
            <a:noFill/>
            <a:miter lim="800000"/>
            <a:headEnd/>
            <a:tailEnd/>
          </a:ln>
          <a:effectLst/>
        </p:spPr>
      </p:pic>
      <p:pic>
        <p:nvPicPr>
          <p:cNvPr id="7175" name="Picture 7"/>
          <p:cNvPicPr>
            <a:picLocks noChangeAspect="1" noChangeArrowheads="1"/>
          </p:cNvPicPr>
          <p:nvPr/>
        </p:nvPicPr>
        <p:blipFill>
          <a:blip r:embed="rId5"/>
          <a:srcRect/>
          <a:stretch>
            <a:fillRect/>
          </a:stretch>
        </p:blipFill>
        <p:spPr bwMode="auto">
          <a:xfrm>
            <a:off x="838200" y="4495800"/>
            <a:ext cx="1828800" cy="323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Grp="1" noChangeAspect="1" noChangeArrowheads="1"/>
          </p:cNvPicPr>
          <p:nvPr>
            <p:ph idx="1"/>
          </p:nvPr>
        </p:nvPicPr>
        <p:blipFill>
          <a:blip r:embed="rId2"/>
          <a:srcRect/>
          <a:stretch>
            <a:fillRect/>
          </a:stretch>
        </p:blipFill>
        <p:spPr bwMode="auto">
          <a:xfrm>
            <a:off x="990600" y="552742"/>
            <a:ext cx="6766075" cy="52411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248400"/>
          </a:xfrm>
        </p:spPr>
        <p:txBody>
          <a:bodyPr>
            <a:normAutofit fontScale="92500"/>
          </a:bodyPr>
          <a:lstStyle/>
          <a:p>
            <a:pPr fontAlgn="base">
              <a:buNone/>
            </a:pPr>
            <a:r>
              <a:rPr lang="en-GB" b="1" dirty="0" smtClean="0"/>
              <a:t>2. HDFS</a:t>
            </a:r>
          </a:p>
          <a:p>
            <a:pPr algn="just" fontAlgn="base"/>
            <a:r>
              <a:rPr lang="en-GB" sz="2800" dirty="0" smtClean="0">
                <a:latin typeface="Times New Roman" pitchFamily="18" charset="0"/>
                <a:cs typeface="Times New Roman" pitchFamily="18" charset="0"/>
              </a:rPr>
              <a:t>HDFS(Hadoop Distributed File System) is utilized for storage permission. It is mainly designed for working on commodity Hardware devices(inexpensive devices), working on a distributed file system design. </a:t>
            </a:r>
          </a:p>
          <a:p>
            <a:pPr algn="just" fontAlgn="base"/>
            <a:r>
              <a:rPr lang="en-GB" sz="2800" dirty="0" smtClean="0">
                <a:latin typeface="Times New Roman" pitchFamily="18" charset="0"/>
                <a:cs typeface="Times New Roman" pitchFamily="18" charset="0"/>
              </a:rPr>
              <a:t>HDFS is designed in such a way that it believes more in storing the data in a large chunk of blocks rather than storing small data blocks. </a:t>
            </a:r>
          </a:p>
          <a:p>
            <a:pPr algn="just" fontAlgn="base"/>
            <a:r>
              <a:rPr lang="en-GB" sz="2800" dirty="0" smtClean="0">
                <a:latin typeface="Times New Roman" pitchFamily="18" charset="0"/>
                <a:cs typeface="Times New Roman" pitchFamily="18" charset="0"/>
              </a:rPr>
              <a:t>HDFS in Hadoop provides Fault-tolerance and High availability to the storage layer and the other devices present in that Hadoop cluster. Data storage Nodes in HDFS. </a:t>
            </a:r>
          </a:p>
          <a:p>
            <a:pPr algn="just" fontAlgn="base">
              <a:buNone/>
            </a:pPr>
            <a:endParaRPr lang="en-GB" sz="2800" dirty="0" smtClean="0">
              <a:latin typeface="Times New Roman" pitchFamily="18" charset="0"/>
              <a:cs typeface="Times New Roman" pitchFamily="18" charset="0"/>
            </a:endParaRPr>
          </a:p>
          <a:p>
            <a:pPr algn="just" fontAlgn="base"/>
            <a:r>
              <a:rPr lang="en-GB" sz="2800" dirty="0" smtClean="0">
                <a:latin typeface="Times New Roman" pitchFamily="18" charset="0"/>
                <a:cs typeface="Times New Roman" pitchFamily="18" charset="0"/>
              </a:rPr>
              <a:t>NameNode(Master)</a:t>
            </a:r>
          </a:p>
          <a:p>
            <a:pPr algn="just" fontAlgn="base"/>
            <a:r>
              <a:rPr lang="en-GB" sz="2800" dirty="0" smtClean="0">
                <a:latin typeface="Times New Roman" pitchFamily="18" charset="0"/>
                <a:cs typeface="Times New Roman" pitchFamily="18" charset="0"/>
              </a:rPr>
              <a:t>DataNode(Slave)</a:t>
            </a:r>
          </a:p>
          <a:p>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610600" cy="5592763"/>
          </a:xfrm>
        </p:spPr>
        <p:txBody>
          <a:bodyPr>
            <a:normAutofit/>
          </a:bodyPr>
          <a:lstStyle/>
          <a:p>
            <a:pPr algn="just" fontAlgn="base"/>
            <a:r>
              <a:rPr lang="en-GB" sz="2600" b="1" dirty="0" smtClean="0">
                <a:latin typeface="Times New Roman" pitchFamily="18" charset="0"/>
                <a:cs typeface="Times New Roman" pitchFamily="18" charset="0"/>
              </a:rPr>
              <a:t>NameNode:</a:t>
            </a:r>
            <a:r>
              <a:rPr lang="en-GB" sz="2600" dirty="0" smtClean="0">
                <a:latin typeface="Times New Roman" pitchFamily="18" charset="0"/>
                <a:cs typeface="Times New Roman" pitchFamily="18" charset="0"/>
              </a:rPr>
              <a:t>NameNode works as a Master in a Hadoop cluster that guides the Datanode(Slaves).</a:t>
            </a:r>
          </a:p>
          <a:p>
            <a:pPr algn="just" fontAlgn="base"/>
            <a:r>
              <a:rPr lang="en-GB" sz="2600" dirty="0" smtClean="0">
                <a:latin typeface="Times New Roman" pitchFamily="18" charset="0"/>
                <a:cs typeface="Times New Roman" pitchFamily="18" charset="0"/>
              </a:rPr>
              <a:t>Namenode is mainly used for storing the Metadata i.e. the data about the data. </a:t>
            </a:r>
          </a:p>
          <a:p>
            <a:pPr algn="just" fontAlgn="base"/>
            <a:r>
              <a:rPr lang="en-GB" sz="2600" dirty="0" smtClean="0">
                <a:latin typeface="Times New Roman" pitchFamily="18" charset="0"/>
                <a:cs typeface="Times New Roman" pitchFamily="18" charset="0"/>
              </a:rPr>
              <a:t>Meta Data can be the transaction logs that keep track of the user’s activity in a Hadoop cluster. </a:t>
            </a:r>
          </a:p>
          <a:p>
            <a:pPr algn="just" fontAlgn="base"/>
            <a:r>
              <a:rPr lang="en-GB" sz="2600" dirty="0" smtClean="0">
                <a:latin typeface="Times New Roman" pitchFamily="18" charset="0"/>
                <a:cs typeface="Times New Roman" pitchFamily="18" charset="0"/>
              </a:rPr>
              <a:t>Meta Data can also be the name of the file, size, and the information about the location(Block number, Block ids) of Datanode that Namenode stores to find the closest DataNode for Faster Communication. </a:t>
            </a:r>
          </a:p>
          <a:p>
            <a:pPr algn="just" fontAlgn="base"/>
            <a:r>
              <a:rPr lang="en-GB" sz="2600" dirty="0" smtClean="0">
                <a:latin typeface="Times New Roman" pitchFamily="18" charset="0"/>
                <a:cs typeface="Times New Roman" pitchFamily="18" charset="0"/>
              </a:rPr>
              <a:t>Namenode instructs the DataNodes with the operation like delete, create, Replicate, etc. </a:t>
            </a:r>
          </a:p>
          <a:p>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229600" cy="4525963"/>
          </a:xfrm>
        </p:spPr>
        <p:txBody>
          <a:bodyPr>
            <a:normAutofit/>
          </a:bodyPr>
          <a:lstStyle/>
          <a:p>
            <a:pPr algn="just"/>
            <a:r>
              <a:rPr lang="en-GB" sz="2400" b="1" dirty="0" smtClean="0">
                <a:latin typeface="Times New Roman" pitchFamily="18" charset="0"/>
                <a:cs typeface="Times New Roman" pitchFamily="18" charset="0"/>
              </a:rPr>
              <a:t>DataNode:</a:t>
            </a:r>
            <a:r>
              <a:rPr lang="en-GB" sz="2400" dirty="0" smtClean="0">
                <a:latin typeface="Times New Roman" pitchFamily="18" charset="0"/>
                <a:cs typeface="Times New Roman" pitchFamily="18" charset="0"/>
              </a:rPr>
              <a:t> DataNodes works as a Slave DataNodes are mainly utilized for storing the data in a Hadoop cluster, the number of DataNodes can be from </a:t>
            </a:r>
            <a:r>
              <a:rPr lang="en-GB" sz="2400" dirty="0" smtClean="0">
                <a:solidFill>
                  <a:srgbClr val="FF0000"/>
                </a:solidFill>
                <a:latin typeface="Times New Roman" pitchFamily="18" charset="0"/>
                <a:cs typeface="Times New Roman" pitchFamily="18" charset="0"/>
              </a:rPr>
              <a:t>1 to 500 </a:t>
            </a:r>
            <a:r>
              <a:rPr lang="en-GB" sz="2400" dirty="0" smtClean="0">
                <a:latin typeface="Times New Roman" pitchFamily="18" charset="0"/>
                <a:cs typeface="Times New Roman" pitchFamily="18" charset="0"/>
              </a:rPr>
              <a:t>or even more than that. </a:t>
            </a:r>
          </a:p>
          <a:p>
            <a:pPr algn="just"/>
            <a:r>
              <a:rPr lang="en-GB" sz="2400" dirty="0" smtClean="0">
                <a:latin typeface="Times New Roman" pitchFamily="18" charset="0"/>
                <a:cs typeface="Times New Roman" pitchFamily="18" charset="0"/>
              </a:rPr>
              <a:t>The more number of DataNode, the Hadoop cluster will be able to store more data. </a:t>
            </a:r>
          </a:p>
          <a:p>
            <a:pPr algn="just"/>
            <a:r>
              <a:rPr lang="en-GB" sz="2400" dirty="0" smtClean="0">
                <a:latin typeface="Times New Roman" pitchFamily="18" charset="0"/>
                <a:cs typeface="Times New Roman" pitchFamily="18" charset="0"/>
              </a:rPr>
              <a:t>So it is advised that the DataNode should have High storing capacity to store a large number of file blocks.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fontScale="90000"/>
          </a:bodyPr>
          <a:lstStyle/>
          <a:p>
            <a:r>
              <a:rPr lang="en-GB" b="1" dirty="0" smtClean="0">
                <a:latin typeface="Times New Roman" pitchFamily="18" charset="0"/>
                <a:cs typeface="Times New Roman" pitchFamily="18" charset="0"/>
              </a:rPr>
              <a:t>High Level Architecture Of Hadoop</a:t>
            </a:r>
            <a:r>
              <a:rPr lang="en-GB"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114690" name="Picture 2"/>
          <p:cNvPicPr>
            <a:picLocks noChangeAspect="1" noChangeArrowheads="1"/>
          </p:cNvPicPr>
          <p:nvPr/>
        </p:nvPicPr>
        <p:blipFill>
          <a:blip r:embed="rId2"/>
          <a:srcRect/>
          <a:stretch>
            <a:fillRect/>
          </a:stretch>
        </p:blipFill>
        <p:spPr bwMode="auto">
          <a:xfrm>
            <a:off x="1143000" y="1198855"/>
            <a:ext cx="6858000" cy="4758333"/>
          </a:xfrm>
          <a:prstGeom prst="rect">
            <a:avLst/>
          </a:prstGeom>
          <a:noFill/>
          <a:ln w="9525">
            <a:noFill/>
            <a:miter lim="800000"/>
            <a:headEnd/>
            <a:tailEnd/>
          </a:ln>
          <a:effectLst/>
        </p:spPr>
      </p:pic>
      <p:pic>
        <p:nvPicPr>
          <p:cNvPr id="114691" name="Picture 3"/>
          <p:cNvPicPr>
            <a:picLocks noChangeAspect="1" noChangeArrowheads="1"/>
          </p:cNvPicPr>
          <p:nvPr/>
        </p:nvPicPr>
        <p:blipFill>
          <a:blip r:embed="rId3"/>
          <a:srcRect/>
          <a:stretch>
            <a:fillRect/>
          </a:stretch>
        </p:blipFill>
        <p:spPr bwMode="auto">
          <a:xfrm>
            <a:off x="457200" y="1905000"/>
            <a:ext cx="1314450" cy="3905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a:srcRect/>
          <a:stretch>
            <a:fillRect/>
          </a:stretch>
        </p:blipFill>
        <p:spPr bwMode="auto">
          <a:xfrm>
            <a:off x="152400" y="1447800"/>
            <a:ext cx="1597626" cy="552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382000" cy="1752600"/>
          </a:xfrm>
        </p:spPr>
        <p:txBody>
          <a:bodyPr>
            <a:noAutofit/>
          </a:bodyPr>
          <a:lstStyle/>
          <a:p>
            <a:pPr algn="l"/>
            <a:r>
              <a:rPr lang="en-GB" sz="2400" b="1" dirty="0" smtClean="0">
                <a:latin typeface="Times New Roman" pitchFamily="18" charset="0"/>
                <a:cs typeface="Times New Roman" pitchFamily="18" charset="0"/>
              </a:rPr>
              <a:t>File Block In HDFS: </a:t>
            </a:r>
            <a:br>
              <a:rPr lang="en-GB" sz="2400" b="1" dirty="0" smtClean="0">
                <a:latin typeface="Times New Roman" pitchFamily="18" charset="0"/>
                <a:cs typeface="Times New Roman" pitchFamily="18" charset="0"/>
              </a:rPr>
            </a:br>
            <a:r>
              <a:rPr lang="en-GB" sz="2400" b="1" dirty="0" smtClean="0">
                <a:latin typeface="Times New Roman" pitchFamily="18" charset="0"/>
                <a:cs typeface="Times New Roman" pitchFamily="18" charset="0"/>
              </a:rPr>
              <a:t/>
            </a:r>
            <a:br>
              <a:rPr lang="en-GB" sz="2400" b="1" dirty="0" smtClean="0">
                <a:latin typeface="Times New Roman" pitchFamily="18" charset="0"/>
                <a:cs typeface="Times New Roman" pitchFamily="18" charset="0"/>
              </a:rPr>
            </a:br>
            <a:r>
              <a:rPr lang="en-GB" sz="2400" dirty="0" smtClean="0">
                <a:latin typeface="Times New Roman" pitchFamily="18" charset="0"/>
                <a:cs typeface="Times New Roman" pitchFamily="18" charset="0"/>
              </a:rPr>
              <a:t>Data in HDFS is always stored in terms of blocks. So the single block of data is divided into multiple blocks of size 128MB which is default and you can also change it manually.</a:t>
            </a:r>
            <a:endParaRPr lang="en-US" sz="2400" dirty="0">
              <a:latin typeface="Times New Roman" pitchFamily="18" charset="0"/>
              <a:cs typeface="Times New Roman" pitchFamily="18" charset="0"/>
            </a:endParaRPr>
          </a:p>
        </p:txBody>
      </p:sp>
      <p:pic>
        <p:nvPicPr>
          <p:cNvPr id="115714" name="Picture 2"/>
          <p:cNvPicPr>
            <a:picLocks noChangeAspect="1" noChangeArrowheads="1"/>
          </p:cNvPicPr>
          <p:nvPr/>
        </p:nvPicPr>
        <p:blipFill>
          <a:blip r:embed="rId2"/>
          <a:srcRect/>
          <a:stretch>
            <a:fillRect/>
          </a:stretch>
        </p:blipFill>
        <p:spPr bwMode="auto">
          <a:xfrm>
            <a:off x="1447800" y="2514600"/>
            <a:ext cx="6686550" cy="3248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763000" cy="6172200"/>
          </a:xfrm>
        </p:spPr>
        <p:txBody>
          <a:bodyPr>
            <a:noAutofit/>
          </a:bodyPr>
          <a:lstStyle/>
          <a:p>
            <a:pPr algn="just"/>
            <a:r>
              <a:rPr lang="en-GB" sz="2400" dirty="0" smtClean="0">
                <a:latin typeface="Times New Roman" pitchFamily="18" charset="0"/>
                <a:cs typeface="Times New Roman" pitchFamily="18" charset="0"/>
              </a:rPr>
              <a:t>Let’s understand this concept of breaking down of file in blocks with an example. Suppose you have uploaded a file of 400MB to your HDFS then what happens is this file got divided into blocks of 128MB+128MB+128MB+16MB = 400MB size. </a:t>
            </a:r>
          </a:p>
          <a:p>
            <a:pPr algn="just"/>
            <a:r>
              <a:rPr lang="en-GB" sz="2400" dirty="0" smtClean="0">
                <a:latin typeface="Times New Roman" pitchFamily="18" charset="0"/>
                <a:cs typeface="Times New Roman" pitchFamily="18" charset="0"/>
              </a:rPr>
              <a:t>Means 4 blocks are created each of 128MB except the last one. Hadoop doesn’t know or it doesn’t care about what data is stored in these blocks so it considers the final file blocks as a partial record as it does not have any idea regarding it. </a:t>
            </a:r>
          </a:p>
          <a:p>
            <a:pPr algn="just"/>
            <a:r>
              <a:rPr lang="en-GB" sz="2400" dirty="0" smtClean="0">
                <a:latin typeface="Times New Roman" pitchFamily="18" charset="0"/>
                <a:cs typeface="Times New Roman" pitchFamily="18" charset="0"/>
              </a:rPr>
              <a:t>In the Linux file system, the size of a file block is about 4KB which is very much less than the default size of file blocks in the Hadoop file system. </a:t>
            </a:r>
          </a:p>
          <a:p>
            <a:pPr algn="just"/>
            <a:r>
              <a:rPr lang="en-GB" sz="2400" dirty="0" smtClean="0">
                <a:latin typeface="Times New Roman" pitchFamily="18" charset="0"/>
                <a:cs typeface="Times New Roman" pitchFamily="18" charset="0"/>
              </a:rPr>
              <a:t>Hadoop is mainly configured for storing the large size data which is in petabyte, this is what makes Hadoop file system different from other file systems as it can be scaled, nowadays file blocks of 128MB to 256MB are considered in Hadoop.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610600" cy="5745163"/>
          </a:xfrm>
        </p:spPr>
        <p:txBody>
          <a:bodyPr>
            <a:normAutofit/>
          </a:bodyPr>
          <a:lstStyle/>
          <a:p>
            <a:pPr algn="just" fontAlgn="base"/>
            <a:r>
              <a:rPr lang="en-GB" sz="2600" b="1" dirty="0" smtClean="0">
                <a:latin typeface="Times New Roman" pitchFamily="18" charset="0"/>
                <a:cs typeface="Times New Roman" pitchFamily="18" charset="0"/>
              </a:rPr>
              <a:t>Replication In HDFS</a:t>
            </a:r>
            <a:r>
              <a:rPr lang="en-GB" sz="2600" dirty="0" smtClean="0">
                <a:latin typeface="Times New Roman" pitchFamily="18" charset="0"/>
                <a:cs typeface="Times New Roman" pitchFamily="18" charset="0"/>
              </a:rPr>
              <a:t> Replication ensures the availability of the data. Replication is making a copy of something and the number of times you make a copy of that particular thing can be expressed as it’s Replication Factor. </a:t>
            </a:r>
          </a:p>
          <a:p>
            <a:pPr algn="just" fontAlgn="base"/>
            <a:r>
              <a:rPr lang="en-GB" sz="2600" dirty="0" smtClean="0">
                <a:latin typeface="Times New Roman" pitchFamily="18" charset="0"/>
                <a:cs typeface="Times New Roman" pitchFamily="18" charset="0"/>
              </a:rPr>
              <a:t>File blocks that the HDFS stores the data in the form of various blocks at the same time Hadoop is also configured to make a copy of those file blocks. </a:t>
            </a:r>
          </a:p>
          <a:p>
            <a:pPr algn="just" fontAlgn="base"/>
            <a:r>
              <a:rPr lang="en-GB" sz="2600" dirty="0" smtClean="0">
                <a:latin typeface="Times New Roman" pitchFamily="18" charset="0"/>
                <a:cs typeface="Times New Roman" pitchFamily="18" charset="0"/>
              </a:rPr>
              <a:t>By default, the Replication Factor for Hadoop is set to 3 which can be configured means you can change it manually as per your requirement like in above example we have made 4 file blocks which means that 3 Replica or copy of each file block is made means total of 4×3 = 12 blocks are made for the backup purpose. </a:t>
            </a:r>
          </a:p>
          <a:p>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763000" cy="5745163"/>
          </a:xfrm>
        </p:spPr>
        <p:txBody>
          <a:bodyPr>
            <a:normAutofit/>
          </a:bodyPr>
          <a:lstStyle/>
          <a:p>
            <a:pPr algn="just" fontAlgn="base"/>
            <a:r>
              <a:rPr lang="en-GB" sz="2400" dirty="0" smtClean="0">
                <a:latin typeface="Times New Roman" pitchFamily="18" charset="0"/>
                <a:cs typeface="Times New Roman" pitchFamily="18" charset="0"/>
              </a:rPr>
              <a:t>This is because for running Hadoop we are using commodity hardware (inexpensive system hardware) which can be crashed at any time. We are not using the supercomputer for our Hadoop setup. </a:t>
            </a:r>
          </a:p>
          <a:p>
            <a:pPr algn="just" fontAlgn="base"/>
            <a:r>
              <a:rPr lang="en-GB" sz="2400" dirty="0" smtClean="0">
                <a:latin typeface="Times New Roman" pitchFamily="18" charset="0"/>
                <a:cs typeface="Times New Roman" pitchFamily="18" charset="0"/>
              </a:rPr>
              <a:t>That is why we need such a feature in HDFS which can make copies of that file blocks for backup purposes, this is known as fault tolerance. </a:t>
            </a:r>
          </a:p>
          <a:p>
            <a:pPr algn="just" fontAlgn="base"/>
            <a:r>
              <a:rPr lang="en-GB" sz="2400" dirty="0" smtClean="0">
                <a:latin typeface="Times New Roman" pitchFamily="18" charset="0"/>
                <a:cs typeface="Times New Roman" pitchFamily="18" charset="0"/>
              </a:rPr>
              <a:t>Now one thing we also need to notice that after making so many replica’s of our file blocks we are wasting so much of our storage but for the big brand organization the data is very much important than the storage so nobody cares for this extra storage. You can configure the Replication factor in your </a:t>
            </a:r>
            <a:r>
              <a:rPr lang="en-GB" sz="2400" i="1" dirty="0" smtClean="0">
                <a:latin typeface="Times New Roman" pitchFamily="18" charset="0"/>
                <a:cs typeface="Times New Roman" pitchFamily="18" charset="0"/>
              </a:rPr>
              <a:t>hdfs-site.xml</a:t>
            </a:r>
            <a:r>
              <a:rPr lang="en-GB" sz="2400" dirty="0" smtClean="0">
                <a:latin typeface="Times New Roman" pitchFamily="18" charset="0"/>
                <a:cs typeface="Times New Roman" pitchFamily="18" charset="0"/>
              </a:rPr>
              <a:t> file. </a:t>
            </a:r>
          </a:p>
          <a:p>
            <a:pPr algn="just"/>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1"/>
            <a:ext cx="8610600" cy="2590800"/>
          </a:xfrm>
        </p:spPr>
        <p:txBody>
          <a:bodyPr>
            <a:normAutofit/>
          </a:bodyPr>
          <a:lstStyle/>
          <a:p>
            <a:pPr algn="just"/>
            <a:r>
              <a:rPr lang="en-GB" sz="2400" b="1" dirty="0" smtClean="0">
                <a:latin typeface="Times New Roman" pitchFamily="18" charset="0"/>
                <a:cs typeface="Times New Roman" pitchFamily="18" charset="0"/>
              </a:rPr>
              <a:t>Rack Awareness</a:t>
            </a:r>
            <a:r>
              <a:rPr lang="en-GB" sz="2400" dirty="0" smtClean="0">
                <a:latin typeface="Times New Roman" pitchFamily="18" charset="0"/>
                <a:cs typeface="Times New Roman" pitchFamily="18" charset="0"/>
              </a:rPr>
              <a:t> The rack is nothing but just the physical collection of nodes in our Hadoop cluster (maybe 30 to 40). </a:t>
            </a:r>
          </a:p>
          <a:p>
            <a:pPr algn="just"/>
            <a:r>
              <a:rPr lang="en-GB" sz="2400" dirty="0" smtClean="0">
                <a:latin typeface="Times New Roman" pitchFamily="18" charset="0"/>
                <a:cs typeface="Times New Roman" pitchFamily="18" charset="0"/>
              </a:rPr>
              <a:t>A large Hadoop cluster is consists of so many Racks . with the help of this Racks information Namenode chooses the closest Datanode to achieve the maximum performance while performing the read/write information which reduces the Network Traffic.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609600" y="838200"/>
            <a:ext cx="8168640" cy="40157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HDFS Architecture</a:t>
            </a:r>
            <a:endParaRPr lang="en-US" dirty="0"/>
          </a:p>
        </p:txBody>
      </p:sp>
      <p:pic>
        <p:nvPicPr>
          <p:cNvPr id="116738" name="Picture 2"/>
          <p:cNvPicPr>
            <a:picLocks noChangeAspect="1" noChangeArrowheads="1"/>
          </p:cNvPicPr>
          <p:nvPr/>
        </p:nvPicPr>
        <p:blipFill>
          <a:blip r:embed="rId2"/>
          <a:srcRect/>
          <a:stretch>
            <a:fillRect/>
          </a:stretch>
        </p:blipFill>
        <p:spPr bwMode="auto">
          <a:xfrm>
            <a:off x="990600" y="1447800"/>
            <a:ext cx="5838825" cy="4594687"/>
          </a:xfrm>
          <a:prstGeom prst="rect">
            <a:avLst/>
          </a:prstGeom>
          <a:noFill/>
          <a:ln w="9525">
            <a:noFill/>
            <a:miter lim="800000"/>
            <a:headEnd/>
            <a:tailEnd/>
          </a:ln>
          <a:effectLst/>
        </p:spPr>
      </p:pic>
      <p:pic>
        <p:nvPicPr>
          <p:cNvPr id="116739" name="Picture 3"/>
          <p:cNvPicPr>
            <a:picLocks noChangeAspect="1" noChangeArrowheads="1"/>
          </p:cNvPicPr>
          <p:nvPr/>
        </p:nvPicPr>
        <p:blipFill>
          <a:blip r:embed="rId3"/>
          <a:srcRect/>
          <a:stretch>
            <a:fillRect/>
          </a:stretch>
        </p:blipFill>
        <p:spPr bwMode="auto">
          <a:xfrm>
            <a:off x="6477000" y="5257800"/>
            <a:ext cx="809625" cy="590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b="1" dirty="0" smtClean="0"/>
              <a:t/>
            </a:r>
            <a:br>
              <a:rPr lang="en-GB" b="1" dirty="0" smtClean="0"/>
            </a:br>
            <a:r>
              <a:rPr lang="en-GB" b="1" dirty="0" smtClean="0">
                <a:solidFill>
                  <a:srgbClr val="FF0000"/>
                </a:solidFill>
              </a:rPr>
              <a:t>3. YARN(Yet Another Resource Negotiator)</a:t>
            </a:r>
            <a:r>
              <a:rPr lang="en-GB" b="1" dirty="0" smtClean="0"/>
              <a:t/>
            </a:r>
            <a:br>
              <a:rPr lang="en-GB" b="1" dirty="0" smtClean="0"/>
            </a:br>
            <a:endParaRPr lang="en-US" dirty="0"/>
          </a:p>
        </p:txBody>
      </p:sp>
      <p:sp>
        <p:nvSpPr>
          <p:cNvPr id="3" name="Content Placeholder 2"/>
          <p:cNvSpPr>
            <a:spLocks noGrp="1"/>
          </p:cNvSpPr>
          <p:nvPr>
            <p:ph idx="1"/>
          </p:nvPr>
        </p:nvSpPr>
        <p:spPr>
          <a:xfrm>
            <a:off x="228600" y="1600200"/>
            <a:ext cx="8686800" cy="4525963"/>
          </a:xfrm>
        </p:spPr>
        <p:txBody>
          <a:bodyPr>
            <a:normAutofit/>
          </a:bodyPr>
          <a:lstStyle/>
          <a:p>
            <a:pPr algn="just"/>
            <a:r>
              <a:rPr lang="en-GB" sz="2400" dirty="0" smtClean="0">
                <a:latin typeface="Times New Roman" pitchFamily="18" charset="0"/>
                <a:cs typeface="Times New Roman" pitchFamily="18" charset="0"/>
              </a:rPr>
              <a:t>YARN is a Framework on which MapReduce works. YARN performs 2 operations that are Job scheduling and Resource Management. </a:t>
            </a:r>
          </a:p>
          <a:p>
            <a:pPr algn="just"/>
            <a:r>
              <a:rPr lang="en-GB" sz="2400" dirty="0" smtClean="0">
                <a:latin typeface="Times New Roman" pitchFamily="18" charset="0"/>
                <a:cs typeface="Times New Roman" pitchFamily="18" charset="0"/>
              </a:rPr>
              <a:t>The Purpose of Job schedular is to divide a big task into small jobs so that each job can be assigned to various slaves in a Hadoop cluster and Processing can be Maximized. </a:t>
            </a:r>
          </a:p>
          <a:p>
            <a:pPr algn="just"/>
            <a:r>
              <a:rPr lang="en-GB" sz="2400" dirty="0" smtClean="0">
                <a:latin typeface="Times New Roman" pitchFamily="18" charset="0"/>
                <a:cs typeface="Times New Roman" pitchFamily="18" charset="0"/>
              </a:rPr>
              <a:t>Job Scheduler also keeps track of which job is important, which job has more priority, dependencies between the jobs and all the other information like job timing, etc. </a:t>
            </a:r>
          </a:p>
          <a:p>
            <a:pPr algn="just"/>
            <a:r>
              <a:rPr lang="en-GB" sz="2400" dirty="0" smtClean="0">
                <a:latin typeface="Times New Roman" pitchFamily="18" charset="0"/>
                <a:cs typeface="Times New Roman" pitchFamily="18" charset="0"/>
              </a:rPr>
              <a:t>And the use of Resource Manager is to manage all the resources that are made available for running a Hadoop cluster.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458200" cy="5592763"/>
          </a:xfrm>
        </p:spPr>
        <p:txBody>
          <a:bodyPr>
            <a:normAutofit/>
          </a:bodyPr>
          <a:lstStyle/>
          <a:p>
            <a:pPr fontAlgn="base">
              <a:buNone/>
            </a:pPr>
            <a:r>
              <a:rPr lang="en-GB" sz="2400" b="1" dirty="0" smtClean="0">
                <a:latin typeface="Times New Roman" pitchFamily="18" charset="0"/>
                <a:cs typeface="Times New Roman" pitchFamily="18" charset="0"/>
              </a:rPr>
              <a:t>Features of YARN</a:t>
            </a:r>
            <a:r>
              <a:rPr lang="en-GB" sz="2400" dirty="0" smtClean="0">
                <a:latin typeface="Times New Roman" pitchFamily="18" charset="0"/>
                <a:cs typeface="Times New Roman" pitchFamily="18" charset="0"/>
              </a:rPr>
              <a:t> </a:t>
            </a:r>
          </a:p>
          <a:p>
            <a:pPr fontAlgn="base"/>
            <a:endParaRPr lang="en-GB" sz="2400" dirty="0" smtClean="0">
              <a:latin typeface="Times New Roman" pitchFamily="18" charset="0"/>
              <a:cs typeface="Times New Roman" pitchFamily="18" charset="0"/>
            </a:endParaRPr>
          </a:p>
          <a:p>
            <a:pPr fontAlgn="base"/>
            <a:r>
              <a:rPr lang="en-GB" sz="2400" dirty="0" smtClean="0">
                <a:latin typeface="Times New Roman" pitchFamily="18" charset="0"/>
                <a:cs typeface="Times New Roman" pitchFamily="18" charset="0"/>
              </a:rPr>
              <a:t>Multi-Tenancy</a:t>
            </a:r>
          </a:p>
          <a:p>
            <a:pPr fontAlgn="base"/>
            <a:r>
              <a:rPr lang="en-GB" sz="2400" dirty="0" smtClean="0">
                <a:latin typeface="Times New Roman" pitchFamily="18" charset="0"/>
                <a:cs typeface="Times New Roman" pitchFamily="18" charset="0"/>
              </a:rPr>
              <a:t>Scalability</a:t>
            </a:r>
          </a:p>
          <a:p>
            <a:pPr fontAlgn="base"/>
            <a:r>
              <a:rPr lang="en-GB" sz="2400" dirty="0" smtClean="0">
                <a:latin typeface="Times New Roman" pitchFamily="18" charset="0"/>
                <a:cs typeface="Times New Roman" pitchFamily="18" charset="0"/>
              </a:rPr>
              <a:t>Cluster-Utilization</a:t>
            </a:r>
          </a:p>
          <a:p>
            <a:pPr fontAlgn="base"/>
            <a:r>
              <a:rPr lang="en-GB" sz="2400" dirty="0" smtClean="0">
                <a:latin typeface="Times New Roman" pitchFamily="18" charset="0"/>
                <a:cs typeface="Times New Roman" pitchFamily="18" charset="0"/>
              </a:rPr>
              <a:t>Compatibility</a:t>
            </a:r>
          </a:p>
          <a:p>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
            </a:r>
            <a:br>
              <a:rPr lang="en-GB" b="1" dirty="0" smtClean="0"/>
            </a:br>
            <a:r>
              <a:rPr lang="en-GB" sz="3600" b="1" dirty="0" smtClean="0">
                <a:solidFill>
                  <a:srgbClr val="FF0000"/>
                </a:solidFill>
                <a:latin typeface="Times New Roman" pitchFamily="18" charset="0"/>
                <a:cs typeface="Times New Roman" pitchFamily="18" charset="0"/>
              </a:rPr>
              <a:t>4. Hadoop common or Common Utilities</a:t>
            </a:r>
            <a:r>
              <a:rPr lang="en-GB" b="1" dirty="0" smtClean="0"/>
              <a:t/>
            </a:r>
            <a:br>
              <a:rPr lang="en-GB" b="1" dirty="0" smtClean="0"/>
            </a:br>
            <a:endParaRPr lang="en-US" dirty="0"/>
          </a:p>
        </p:txBody>
      </p:sp>
      <p:sp>
        <p:nvSpPr>
          <p:cNvPr id="3" name="Content Placeholder 2"/>
          <p:cNvSpPr>
            <a:spLocks noGrp="1"/>
          </p:cNvSpPr>
          <p:nvPr>
            <p:ph idx="1"/>
          </p:nvPr>
        </p:nvSpPr>
        <p:spPr/>
        <p:txBody>
          <a:bodyPr>
            <a:normAutofit/>
          </a:bodyPr>
          <a:lstStyle/>
          <a:p>
            <a:pPr algn="just" fontAlgn="base"/>
            <a:r>
              <a:rPr lang="en-GB" sz="2400" dirty="0" smtClean="0">
                <a:latin typeface="Times New Roman" pitchFamily="18" charset="0"/>
                <a:cs typeface="Times New Roman" pitchFamily="18" charset="0"/>
              </a:rPr>
              <a:t>Hadoop common or Common utilities are nothing but our java library and java files or we can say the java scripts that we need for all the other components present in a Hadoop cluster. these utilities are used by HDFS, YARN, and MapReduce for running the cluster. </a:t>
            </a:r>
          </a:p>
          <a:p>
            <a:pPr algn="just" fontAlgn="base"/>
            <a:r>
              <a:rPr lang="en-GB" sz="2400" dirty="0" smtClean="0">
                <a:latin typeface="Times New Roman" pitchFamily="18" charset="0"/>
                <a:cs typeface="Times New Roman" pitchFamily="18" charset="0"/>
              </a:rPr>
              <a:t>Hadoop Common verify that Hardware failure in a Hadoop cluster is common so it needs to be solved automatically in software by Hadoop Framework.</a:t>
            </a:r>
          </a:p>
          <a:p>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
            </a:r>
            <a:br>
              <a:rPr lang="en-GB" b="1" dirty="0" smtClean="0"/>
            </a:br>
            <a:r>
              <a:rPr lang="en-GB" sz="3600" b="1" dirty="0" smtClean="0">
                <a:solidFill>
                  <a:srgbClr val="FF0000"/>
                </a:solidFill>
                <a:latin typeface="Times New Roman" pitchFamily="18" charset="0"/>
                <a:cs typeface="Times New Roman" pitchFamily="18" charset="0"/>
              </a:rPr>
              <a:t>Hadoop – Different Modes of Operation</a:t>
            </a:r>
            <a:r>
              <a:rPr lang="en-GB" b="1" dirty="0" smtClean="0"/>
              <a:t/>
            </a:r>
            <a:br>
              <a:rPr lang="en-GB" b="1" dirty="0" smtClean="0"/>
            </a:br>
            <a:endParaRPr lang="en-US" dirty="0"/>
          </a:p>
        </p:txBody>
      </p:sp>
      <p:sp>
        <p:nvSpPr>
          <p:cNvPr id="3" name="Content Placeholder 2"/>
          <p:cNvSpPr>
            <a:spLocks noGrp="1"/>
          </p:cNvSpPr>
          <p:nvPr>
            <p:ph idx="1"/>
          </p:nvPr>
        </p:nvSpPr>
        <p:spPr>
          <a:xfrm>
            <a:off x="457200" y="1600201"/>
            <a:ext cx="8229600" cy="1676399"/>
          </a:xfrm>
        </p:spPr>
        <p:txBody>
          <a:bodyPr>
            <a:normAutofit fontScale="85000" lnSpcReduction="20000"/>
          </a:bodyPr>
          <a:lstStyle/>
          <a:p>
            <a:pPr fontAlgn="base">
              <a:buNone/>
            </a:pPr>
            <a:r>
              <a:rPr lang="en-GB" b="1" dirty="0" smtClean="0">
                <a:latin typeface="Times New Roman" pitchFamily="18" charset="0"/>
                <a:cs typeface="Times New Roman" pitchFamily="18" charset="0"/>
              </a:rPr>
              <a:t>Hadoop Mainly works on 3 different Modes:</a:t>
            </a:r>
            <a:endParaRPr lang="en-GB" dirty="0" smtClean="0">
              <a:latin typeface="Times New Roman" pitchFamily="18" charset="0"/>
              <a:cs typeface="Times New Roman" pitchFamily="18" charset="0"/>
            </a:endParaRPr>
          </a:p>
          <a:p>
            <a:pPr fontAlgn="base"/>
            <a:r>
              <a:rPr lang="en-GB" dirty="0" smtClean="0">
                <a:latin typeface="Times New Roman" pitchFamily="18" charset="0"/>
                <a:cs typeface="Times New Roman" pitchFamily="18" charset="0"/>
              </a:rPr>
              <a:t>Standalone Mode</a:t>
            </a:r>
          </a:p>
          <a:p>
            <a:pPr fontAlgn="base"/>
            <a:r>
              <a:rPr lang="en-GB" dirty="0" smtClean="0">
                <a:latin typeface="Times New Roman" pitchFamily="18" charset="0"/>
                <a:cs typeface="Times New Roman" pitchFamily="18" charset="0"/>
              </a:rPr>
              <a:t>Pseudo-distributed Mode</a:t>
            </a:r>
          </a:p>
          <a:p>
            <a:pPr fontAlgn="base"/>
            <a:r>
              <a:rPr lang="en-GB" dirty="0" smtClean="0">
                <a:latin typeface="Times New Roman" pitchFamily="18" charset="0"/>
                <a:cs typeface="Times New Roman" pitchFamily="18" charset="0"/>
              </a:rPr>
              <a:t>Fully-Distributed Mode</a:t>
            </a:r>
          </a:p>
          <a:p>
            <a:endParaRPr lang="en-US" dirty="0"/>
          </a:p>
        </p:txBody>
      </p:sp>
      <p:pic>
        <p:nvPicPr>
          <p:cNvPr id="6" name="Picture 2"/>
          <p:cNvPicPr>
            <a:picLocks noChangeAspect="1" noChangeArrowheads="1"/>
          </p:cNvPicPr>
          <p:nvPr/>
        </p:nvPicPr>
        <p:blipFill>
          <a:blip r:embed="rId2"/>
          <a:srcRect/>
          <a:stretch>
            <a:fillRect/>
          </a:stretch>
        </p:blipFill>
        <p:spPr bwMode="auto">
          <a:xfrm>
            <a:off x="838200" y="3657600"/>
            <a:ext cx="7228101" cy="22936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839200" cy="6324600"/>
          </a:xfrm>
        </p:spPr>
        <p:txBody>
          <a:bodyPr>
            <a:normAutofit lnSpcReduction="10000"/>
          </a:bodyPr>
          <a:lstStyle/>
          <a:p>
            <a:pPr algn="just" fontAlgn="base">
              <a:buNone/>
            </a:pPr>
            <a:r>
              <a:rPr lang="en-GB" b="1" dirty="0" smtClean="0"/>
              <a:t>1. </a:t>
            </a:r>
            <a:r>
              <a:rPr lang="en-GB" b="1" dirty="0" smtClean="0">
                <a:latin typeface="Times New Roman" pitchFamily="18" charset="0"/>
                <a:cs typeface="Times New Roman" pitchFamily="18" charset="0"/>
              </a:rPr>
              <a:t>Standalone Mode</a:t>
            </a:r>
          </a:p>
          <a:p>
            <a:pPr algn="just" fontAlgn="base"/>
            <a:r>
              <a:rPr lang="en-GB" sz="2600" dirty="0" smtClean="0">
                <a:latin typeface="Times New Roman" pitchFamily="18" charset="0"/>
                <a:cs typeface="Times New Roman" pitchFamily="18" charset="0"/>
              </a:rPr>
              <a:t>In </a:t>
            </a:r>
            <a:r>
              <a:rPr lang="en-GB" sz="2600" i="1" dirty="0" smtClean="0">
                <a:latin typeface="Times New Roman" pitchFamily="18" charset="0"/>
                <a:cs typeface="Times New Roman" pitchFamily="18" charset="0"/>
              </a:rPr>
              <a:t>Standalone Mode</a:t>
            </a:r>
            <a:r>
              <a:rPr lang="en-GB" sz="2600" dirty="0" smtClean="0">
                <a:latin typeface="Times New Roman" pitchFamily="18" charset="0"/>
                <a:cs typeface="Times New Roman" pitchFamily="18" charset="0"/>
              </a:rPr>
              <a:t> none of the Daemon will run i.e. Namenode, Datanode, Secondary Name node, Job Tracker, and Task Tracker. </a:t>
            </a:r>
          </a:p>
          <a:p>
            <a:pPr algn="just" fontAlgn="base"/>
            <a:r>
              <a:rPr lang="en-GB" sz="2600" dirty="0" smtClean="0">
                <a:latin typeface="Times New Roman" pitchFamily="18" charset="0"/>
                <a:cs typeface="Times New Roman" pitchFamily="18" charset="0"/>
              </a:rPr>
              <a:t>We use job-tracker and task-tracker for processing purposes in Hadoop1. For Hadoop2 we use Resource Manager and Node Manager. </a:t>
            </a:r>
          </a:p>
          <a:p>
            <a:pPr algn="just" fontAlgn="base"/>
            <a:r>
              <a:rPr lang="en-GB" sz="2600" dirty="0" smtClean="0">
                <a:latin typeface="Times New Roman" pitchFamily="18" charset="0"/>
                <a:cs typeface="Times New Roman" pitchFamily="18" charset="0"/>
              </a:rPr>
              <a:t>Standalone Mode also means that we are installing Hadoop only in a single system. </a:t>
            </a:r>
          </a:p>
          <a:p>
            <a:pPr algn="just" fontAlgn="base"/>
            <a:r>
              <a:rPr lang="en-GB" sz="2600" dirty="0" smtClean="0">
                <a:latin typeface="Times New Roman" pitchFamily="18" charset="0"/>
                <a:cs typeface="Times New Roman" pitchFamily="18" charset="0"/>
              </a:rPr>
              <a:t>By default, Hadoop is made to run in this Standalone Mode or we can also call it as the </a:t>
            </a:r>
            <a:r>
              <a:rPr lang="en-GB" sz="2600" i="1" dirty="0" smtClean="0">
                <a:latin typeface="Times New Roman" pitchFamily="18" charset="0"/>
                <a:cs typeface="Times New Roman" pitchFamily="18" charset="0"/>
              </a:rPr>
              <a:t>Local mode</a:t>
            </a:r>
            <a:r>
              <a:rPr lang="en-GB" sz="2600" dirty="0" smtClean="0">
                <a:latin typeface="Times New Roman" pitchFamily="18" charset="0"/>
                <a:cs typeface="Times New Roman" pitchFamily="18" charset="0"/>
              </a:rPr>
              <a:t>. We mainly use Hadoop in this Mode for the Purpose of Learning, testing, and debugging.</a:t>
            </a:r>
          </a:p>
          <a:p>
            <a:pPr algn="just" fontAlgn="base"/>
            <a:r>
              <a:rPr lang="en-GB" sz="2600" dirty="0" smtClean="0">
                <a:latin typeface="Times New Roman" pitchFamily="18" charset="0"/>
                <a:cs typeface="Times New Roman" pitchFamily="18" charset="0"/>
              </a:rPr>
              <a:t>Hadoop works very much Fastest in this mode among all of these 3 modes.</a:t>
            </a:r>
          </a:p>
          <a:p>
            <a:endParaRPr lang="en-US" sz="260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172200"/>
          </a:xfrm>
        </p:spPr>
        <p:txBody>
          <a:bodyPr>
            <a:normAutofit fontScale="92500" lnSpcReduction="10000"/>
          </a:bodyPr>
          <a:lstStyle/>
          <a:p>
            <a:pPr algn="just" fontAlgn="base">
              <a:buNone/>
            </a:pPr>
            <a:r>
              <a:rPr lang="en-GB" sz="2800" b="1" dirty="0" smtClean="0">
                <a:solidFill>
                  <a:srgbClr val="FF0000"/>
                </a:solidFill>
                <a:latin typeface="Times New Roman" pitchFamily="18" charset="0"/>
                <a:cs typeface="Times New Roman" pitchFamily="18" charset="0"/>
              </a:rPr>
              <a:t>2</a:t>
            </a:r>
            <a:r>
              <a:rPr lang="en-GB" sz="2800" b="1" dirty="0" smtClean="0">
                <a:latin typeface="Times New Roman" pitchFamily="18" charset="0"/>
                <a:cs typeface="Times New Roman" pitchFamily="18" charset="0"/>
              </a:rPr>
              <a:t>. </a:t>
            </a:r>
            <a:r>
              <a:rPr lang="en-GB" sz="2800" b="1" dirty="0" smtClean="0">
                <a:solidFill>
                  <a:srgbClr val="FF0000"/>
                </a:solidFill>
                <a:latin typeface="Times New Roman" pitchFamily="18" charset="0"/>
                <a:cs typeface="Times New Roman" pitchFamily="18" charset="0"/>
              </a:rPr>
              <a:t>Pseudo Distributed Mode (Single Node Cluster)</a:t>
            </a:r>
          </a:p>
          <a:p>
            <a:pPr algn="just" fontAlgn="base"/>
            <a:r>
              <a:rPr lang="en-GB" sz="2800" dirty="0" smtClean="0">
                <a:latin typeface="Times New Roman" pitchFamily="18" charset="0"/>
                <a:cs typeface="Times New Roman" pitchFamily="18" charset="0"/>
              </a:rPr>
              <a:t>In Pseudo-distributed Mode we also use only a single node, but the main thing is that the cluster is simulated, which means that all the processes inside the cluster will run independently to each other. </a:t>
            </a:r>
          </a:p>
          <a:p>
            <a:pPr algn="just" fontAlgn="base"/>
            <a:r>
              <a:rPr lang="en-GB" sz="2800" dirty="0" smtClean="0">
                <a:latin typeface="Times New Roman" pitchFamily="18" charset="0"/>
                <a:cs typeface="Times New Roman" pitchFamily="18" charset="0"/>
              </a:rPr>
              <a:t>All the daemons that are Namenode, Datanode, Secondary Name node, Resource Manager, Node Manager, etc. will be running as a separate process on separate JVM(Java Virtual Machine) or we can say run on different java processes that is why it is called a Pseudo-distributed.</a:t>
            </a:r>
          </a:p>
          <a:p>
            <a:pPr algn="just" fontAlgn="base"/>
            <a:r>
              <a:rPr lang="en-GB" sz="2800" dirty="0" smtClean="0">
                <a:latin typeface="Times New Roman" pitchFamily="18" charset="0"/>
                <a:cs typeface="Times New Roman" pitchFamily="18" charset="0"/>
              </a:rPr>
              <a:t>One thing we should remember that as we are using only the single node set up so all the Master and Slave processes are handled by the single system. </a:t>
            </a:r>
          </a:p>
          <a:p>
            <a:pPr algn="just" fontAlgn="base"/>
            <a:r>
              <a:rPr lang="en-GB" sz="2800" dirty="0" smtClean="0">
                <a:latin typeface="Times New Roman" pitchFamily="18" charset="0"/>
                <a:cs typeface="Times New Roman" pitchFamily="18" charset="0"/>
              </a:rPr>
              <a:t>Namenode and Resource Manager are used as Master and Datanode and Node Manager is used as a slave. A secondary name node is also used as a Master. </a:t>
            </a:r>
          </a:p>
          <a:p>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1"/>
            <a:ext cx="8610600" cy="3352800"/>
          </a:xfrm>
        </p:spPr>
        <p:txBody>
          <a:bodyPr>
            <a:normAutofit/>
          </a:bodyPr>
          <a:lstStyle/>
          <a:p>
            <a:pPr algn="just" fontAlgn="base"/>
            <a:r>
              <a:rPr lang="en-GB" sz="2400" dirty="0" smtClean="0">
                <a:latin typeface="Times New Roman" pitchFamily="18" charset="0"/>
                <a:cs typeface="Times New Roman" pitchFamily="18" charset="0"/>
              </a:rPr>
              <a:t>The purpose of the Secondary Name node is to just keep the hourly based backup of the Name node. </a:t>
            </a:r>
          </a:p>
          <a:p>
            <a:pPr algn="just" fontAlgn="base"/>
            <a:r>
              <a:rPr lang="en-GB" sz="2400" dirty="0" smtClean="0">
                <a:latin typeface="Times New Roman" pitchFamily="18" charset="0"/>
                <a:cs typeface="Times New Roman" pitchFamily="18" charset="0"/>
              </a:rPr>
              <a:t>In this Mode,Hadoop is used for development and for debugging purposes both.</a:t>
            </a:r>
          </a:p>
          <a:p>
            <a:pPr algn="just" fontAlgn="base"/>
            <a:r>
              <a:rPr lang="en-GB" sz="2400" dirty="0" smtClean="0">
                <a:latin typeface="Times New Roman" pitchFamily="18" charset="0"/>
                <a:cs typeface="Times New Roman" pitchFamily="18" charset="0"/>
              </a:rPr>
              <a:t>Our HDFS(Hadoop Distributed File System ) is utilized for managing the Input and Output processes.</a:t>
            </a:r>
          </a:p>
          <a:p>
            <a:pPr algn="just" fontAlgn="base"/>
            <a:r>
              <a:rPr lang="en-GB" sz="2400" dirty="0" smtClean="0">
                <a:latin typeface="Times New Roman" pitchFamily="18" charset="0"/>
                <a:cs typeface="Times New Roman" pitchFamily="18" charset="0"/>
              </a:rPr>
              <a:t>We need to change the configuration files </a:t>
            </a:r>
            <a:r>
              <a:rPr lang="en-GB" sz="2400" i="1" dirty="0" smtClean="0">
                <a:latin typeface="Times New Roman" pitchFamily="18" charset="0"/>
                <a:cs typeface="Times New Roman" pitchFamily="18" charset="0"/>
              </a:rPr>
              <a:t>mapred-site.xml</a:t>
            </a:r>
            <a:r>
              <a:rPr lang="en-GB" sz="2400" dirty="0" smtClean="0">
                <a:latin typeface="Times New Roman" pitchFamily="18" charset="0"/>
                <a:cs typeface="Times New Roman" pitchFamily="18" charset="0"/>
              </a:rPr>
              <a:t>, </a:t>
            </a:r>
            <a:r>
              <a:rPr lang="en-GB" sz="2400" i="1" dirty="0" smtClean="0">
                <a:latin typeface="Times New Roman" pitchFamily="18" charset="0"/>
                <a:cs typeface="Times New Roman" pitchFamily="18" charset="0"/>
              </a:rPr>
              <a:t>core-site.xml</a:t>
            </a:r>
            <a:r>
              <a:rPr lang="en-GB" sz="2400" dirty="0" smtClean="0">
                <a:latin typeface="Times New Roman" pitchFamily="18" charset="0"/>
                <a:cs typeface="Times New Roman" pitchFamily="18" charset="0"/>
              </a:rPr>
              <a:t>, </a:t>
            </a:r>
            <a:r>
              <a:rPr lang="en-GB" sz="2400" i="1" dirty="0" smtClean="0">
                <a:latin typeface="Times New Roman" pitchFamily="18" charset="0"/>
                <a:cs typeface="Times New Roman" pitchFamily="18" charset="0"/>
              </a:rPr>
              <a:t>hdfs-site.xml</a:t>
            </a:r>
            <a:r>
              <a:rPr lang="en-GB" sz="2400" dirty="0" smtClean="0">
                <a:latin typeface="Times New Roman" pitchFamily="18" charset="0"/>
                <a:cs typeface="Times New Roman" pitchFamily="18" charset="0"/>
              </a:rPr>
              <a:t> for setting up the environment.</a:t>
            </a:r>
          </a:p>
          <a:p>
            <a:endParaRPr lang="en-US" dirty="0"/>
          </a:p>
        </p:txBody>
      </p:sp>
      <p:pic>
        <p:nvPicPr>
          <p:cNvPr id="118786" name="Picture 2"/>
          <p:cNvPicPr>
            <a:picLocks noChangeAspect="1" noChangeArrowheads="1"/>
          </p:cNvPicPr>
          <p:nvPr/>
        </p:nvPicPr>
        <p:blipFill>
          <a:blip r:embed="rId2"/>
          <a:srcRect/>
          <a:stretch>
            <a:fillRect/>
          </a:stretch>
        </p:blipFill>
        <p:spPr bwMode="auto">
          <a:xfrm>
            <a:off x="2895601" y="3466085"/>
            <a:ext cx="3657600" cy="33919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10600" cy="563562"/>
          </a:xfrm>
        </p:spPr>
        <p:txBody>
          <a:bodyPr>
            <a:normAutofit fontScale="90000"/>
          </a:bodyPr>
          <a:lstStyle/>
          <a:p>
            <a:r>
              <a:rPr lang="en-GB" b="1" dirty="0" smtClean="0"/>
              <a:t/>
            </a:r>
            <a:br>
              <a:rPr lang="en-GB" b="1" dirty="0" smtClean="0"/>
            </a:br>
            <a:r>
              <a:rPr lang="en-GB" sz="3600" b="1" dirty="0" smtClean="0">
                <a:solidFill>
                  <a:srgbClr val="FF0000"/>
                </a:solidFill>
                <a:latin typeface="Times New Roman" pitchFamily="18" charset="0"/>
                <a:cs typeface="Times New Roman" pitchFamily="18" charset="0"/>
              </a:rPr>
              <a:t>3. Fully Distributed Mode (Multi-Node Cluster)</a:t>
            </a:r>
            <a:r>
              <a:rPr lang="en-GB" b="1" dirty="0" smtClean="0">
                <a:latin typeface="Times New Roman" pitchFamily="18" charset="0"/>
                <a:cs typeface="Times New Roman" pitchFamily="18" charset="0"/>
              </a:rPr>
              <a:t/>
            </a:r>
            <a:br>
              <a:rPr lang="en-GB" b="1"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52400" y="609600"/>
            <a:ext cx="8839200" cy="5943600"/>
          </a:xfrm>
        </p:spPr>
        <p:txBody>
          <a:bodyPr>
            <a:normAutofit fontScale="92500"/>
          </a:bodyPr>
          <a:lstStyle/>
          <a:p>
            <a:pPr algn="just" fontAlgn="base"/>
            <a:r>
              <a:rPr lang="en-GB" sz="2800" dirty="0" smtClean="0">
                <a:latin typeface="Times New Roman" pitchFamily="18" charset="0"/>
                <a:cs typeface="Times New Roman" pitchFamily="18" charset="0"/>
              </a:rPr>
              <a:t>This is the most important one in which multiple nodes are used few of them run the Master Daemon’s that are Namenode and Resource Manager and the rest of them run the Slave Daemon’s that are DataNode and Node Manager. Here Hadoop will run on the clusters of Machine or nodes. </a:t>
            </a:r>
          </a:p>
          <a:p>
            <a:pPr algn="just" fontAlgn="base"/>
            <a:r>
              <a:rPr lang="en-GB" sz="2800" dirty="0" smtClean="0">
                <a:latin typeface="Times New Roman" pitchFamily="18" charset="0"/>
                <a:cs typeface="Times New Roman" pitchFamily="18" charset="0"/>
              </a:rPr>
              <a:t>Here the data that is used is distributed across different nodes. This is actually the </a:t>
            </a:r>
            <a:r>
              <a:rPr lang="en-GB" sz="2800" i="1" dirty="0" smtClean="0">
                <a:latin typeface="Times New Roman" pitchFamily="18" charset="0"/>
                <a:cs typeface="Times New Roman" pitchFamily="18" charset="0"/>
              </a:rPr>
              <a:t>Production Mode </a:t>
            </a:r>
            <a:r>
              <a:rPr lang="en-GB" sz="2800" dirty="0" smtClean="0">
                <a:latin typeface="Times New Roman" pitchFamily="18" charset="0"/>
                <a:cs typeface="Times New Roman" pitchFamily="18" charset="0"/>
              </a:rPr>
              <a:t>of Hadoop let’s clarify or understand this Mode in a better way in Physical Terminology.</a:t>
            </a:r>
          </a:p>
          <a:p>
            <a:pPr algn="just" fontAlgn="base"/>
            <a:r>
              <a:rPr lang="en-GB" sz="2800" dirty="0" smtClean="0">
                <a:latin typeface="Times New Roman" pitchFamily="18" charset="0"/>
                <a:cs typeface="Times New Roman" pitchFamily="18" charset="0"/>
              </a:rPr>
              <a:t>Once you download the Hadoop in a tar file format or zip file format then you install it in your system and you run all the processes in a single system but here in the fully distributed mode we are extracting this tar or zip file to each of the nodes in the Hadoop cluster and then we are using a particular node for a particular process. </a:t>
            </a:r>
          </a:p>
          <a:p>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Grp="1" noChangeAspect="1" noChangeArrowheads="1"/>
          </p:cNvPicPr>
          <p:nvPr>
            <p:ph idx="1"/>
          </p:nvPr>
        </p:nvPicPr>
        <p:blipFill>
          <a:blip r:embed="rId2"/>
          <a:srcRect/>
          <a:stretch>
            <a:fillRect/>
          </a:stretch>
        </p:blipFill>
        <p:spPr bwMode="auto">
          <a:xfrm>
            <a:off x="1524000" y="1447800"/>
            <a:ext cx="5684520" cy="2857500"/>
          </a:xfrm>
          <a:prstGeom prst="rect">
            <a:avLst/>
          </a:prstGeom>
          <a:noFill/>
          <a:ln w="9525">
            <a:noFill/>
            <a:miter lim="800000"/>
            <a:headEnd/>
            <a:tailEnd/>
          </a:ln>
          <a:effectLst/>
        </p:spPr>
      </p:pic>
      <p:sp>
        <p:nvSpPr>
          <p:cNvPr id="5" name="Rectangle 4"/>
          <p:cNvSpPr/>
          <p:nvPr/>
        </p:nvSpPr>
        <p:spPr>
          <a:xfrm>
            <a:off x="381000" y="228600"/>
            <a:ext cx="8305800" cy="1200329"/>
          </a:xfrm>
          <a:prstGeom prst="rect">
            <a:avLst/>
          </a:prstGeom>
        </p:spPr>
        <p:txBody>
          <a:bodyPr wrap="square">
            <a:spAutoFit/>
          </a:bodyPr>
          <a:lstStyle/>
          <a:p>
            <a:pPr algn="just" fontAlgn="base"/>
            <a:r>
              <a:rPr lang="en-GB" sz="2400" dirty="0" smtClean="0">
                <a:latin typeface="Times New Roman" pitchFamily="18" charset="0"/>
                <a:cs typeface="Times New Roman" pitchFamily="18" charset="0"/>
              </a:rPr>
              <a:t>Once you distribute the process among the nodes then you’ll define which nodes are working as a master or which one of them is working as a slave.</a:t>
            </a:r>
          </a:p>
        </p:txBody>
      </p:sp>
      <p:sp>
        <p:nvSpPr>
          <p:cNvPr id="4" name="Content Placeholder 2"/>
          <p:cNvSpPr txBox="1">
            <a:spLocks/>
          </p:cNvSpPr>
          <p:nvPr/>
        </p:nvSpPr>
        <p:spPr>
          <a:xfrm>
            <a:off x="152400" y="4191000"/>
            <a:ext cx="8610600" cy="2514600"/>
          </a:xfrm>
          <a:prstGeom prst="rect">
            <a:avLst/>
          </a:prstGeom>
        </p:spPr>
        <p:txBody>
          <a:bodyPr vert="horz" lIns="91440" tIns="45720" rIns="91440" bIns="45720" rtlCol="0">
            <a:normAutofit/>
          </a:bodyPr>
          <a:lstStyle/>
          <a:p>
            <a:pPr marL="342900" marR="0" lvl="0" indent="-342900" algn="just"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GB" sz="2400" b="0" i="0" u="none" strike="noStrike" kern="1200" cap="none" spc="0" normalizeH="0" baseline="0" noProof="0" smtClean="0">
                <a:ln>
                  <a:noFill/>
                </a:ln>
                <a:solidFill>
                  <a:schemeClr val="tx1"/>
                </a:solidFill>
                <a:effectLst/>
                <a:uLnTx/>
                <a:uFillTx/>
                <a:latin typeface="Times New Roman" pitchFamily="18" charset="0"/>
                <a:ea typeface="+mn-ea"/>
                <a:cs typeface="Times New Roman" pitchFamily="18" charset="0"/>
              </a:rPr>
              <a:t>XML configuration files are text files that store mapping information for XML data types.</a:t>
            </a:r>
          </a:p>
          <a:p>
            <a:pPr marL="342900" marR="0" lvl="0" indent="-342900" algn="just"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GB" sz="2400" b="0" i="0" u="none" strike="noStrike" kern="1200" cap="none" spc="0" normalizeH="0" baseline="0" noProof="0" smtClean="0">
                <a:ln>
                  <a:noFill/>
                </a:ln>
                <a:solidFill>
                  <a:schemeClr val="tx1"/>
                </a:solidFill>
                <a:effectLst/>
                <a:uLnTx/>
                <a:uFillTx/>
                <a:latin typeface="Times New Roman" pitchFamily="18" charset="0"/>
                <a:ea typeface="+mn-ea"/>
                <a:cs typeface="Times New Roman" pitchFamily="18" charset="0"/>
              </a:rPr>
              <a:t>The DSA reads the configuration files at startup and uses the information during run time to locate the DTD or XSD file and data source for each XML document. For more information about XML configuration files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2357</TotalTime>
  <Words>3147</Words>
  <Application>Microsoft Office PowerPoint</Application>
  <PresentationFormat>On-screen Show (4:3)</PresentationFormat>
  <Paragraphs>404</Paragraphs>
  <Slides>148</Slides>
  <Notes>0</Notes>
  <HiddenSlides>0</HiddenSlides>
  <MMClips>0</MMClips>
  <ScaleCrop>false</ScaleCrop>
  <HeadingPairs>
    <vt:vector size="4" baseType="variant">
      <vt:variant>
        <vt:lpstr>Theme</vt:lpstr>
      </vt:variant>
      <vt:variant>
        <vt:i4>1</vt:i4>
      </vt:variant>
      <vt:variant>
        <vt:lpstr>Slide Titles</vt:lpstr>
      </vt:variant>
      <vt:variant>
        <vt:i4>148</vt:i4>
      </vt:variant>
    </vt:vector>
  </HeadingPairs>
  <TitlesOfParts>
    <vt:vector size="149" baseType="lpstr">
      <vt:lpstr>Office Theme</vt:lpstr>
      <vt:lpstr>BIG DATA ANALYTICS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Points to Remember</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Hadoop Distributed File System (HDFS)</vt:lpstr>
      <vt:lpstr>Slide 43</vt:lpstr>
      <vt:lpstr>Slide 44</vt:lpstr>
      <vt:lpstr>Slide 45</vt:lpstr>
      <vt:lpstr>Slide 46</vt:lpstr>
      <vt:lpstr>Slide 47</vt:lpstr>
      <vt:lpstr>Slide 48</vt:lpstr>
      <vt:lpstr>Slide 49</vt:lpstr>
      <vt:lpstr> Data storage in HDFS: Now let’s see how the data is stored in a distributed manner.  </vt:lpstr>
      <vt:lpstr>Slide 51</vt:lpstr>
      <vt:lpstr>Slide 52</vt:lpstr>
      <vt:lpstr>Slide 53</vt:lpstr>
      <vt:lpstr>Terms related to HDFS</vt:lpstr>
      <vt:lpstr>Slide 55</vt:lpstr>
      <vt:lpstr>Slide 56</vt:lpstr>
      <vt:lpstr>Why Hadoop</vt:lpstr>
      <vt:lpstr>Slide 58</vt:lpstr>
      <vt:lpstr>Slide 59</vt:lpstr>
      <vt:lpstr> 2. Exponential Growth of Big Data Market </vt:lpstr>
      <vt:lpstr>Slide 61</vt:lpstr>
      <vt:lpstr>Slide 62</vt:lpstr>
      <vt:lpstr>Slide 63</vt:lpstr>
      <vt:lpstr>Slide 64</vt:lpstr>
      <vt:lpstr>Slide 65</vt:lpstr>
      <vt:lpstr>Slide 66</vt:lpstr>
      <vt:lpstr>Slide 67</vt:lpstr>
      <vt:lpstr> 11. Hadoop has a Better Career Scope </vt:lpstr>
      <vt:lpstr>Slide 69</vt:lpstr>
      <vt:lpstr>       </vt:lpstr>
      <vt:lpstr> Difference Between RDBMS and Hadoop </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High Level Architecture Of Hadoop </vt:lpstr>
      <vt:lpstr>File Block In HDFS:   Data in HDFS is always stored in terms of blocks. So the single block of data is divided into multiple blocks of size 128MB which is default and you can also change it manually.</vt:lpstr>
      <vt:lpstr>Slide 86</vt:lpstr>
      <vt:lpstr>Slide 87</vt:lpstr>
      <vt:lpstr>Slide 88</vt:lpstr>
      <vt:lpstr>Slide 89</vt:lpstr>
      <vt:lpstr>HDFS Architecture</vt:lpstr>
      <vt:lpstr> 3. YARN(Yet Another Resource Negotiator) </vt:lpstr>
      <vt:lpstr>Slide 92</vt:lpstr>
      <vt:lpstr> 4. Hadoop common or Common Utilities </vt:lpstr>
      <vt:lpstr> Hadoop – Different Modes of Operation </vt:lpstr>
      <vt:lpstr>Slide 95</vt:lpstr>
      <vt:lpstr>Slide 96</vt:lpstr>
      <vt:lpstr>Slide 97</vt:lpstr>
      <vt:lpstr> 3. Fully Distributed Mode (Multi-Node Cluster) </vt:lpstr>
      <vt:lpstr>Slide 99</vt:lpstr>
      <vt:lpstr>HDFS Commands</vt:lpstr>
      <vt:lpstr>Slide 101</vt:lpstr>
      <vt:lpstr>Slide 102</vt:lpstr>
      <vt:lpstr>HADOOP  ECOSYSTEMS</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 Reading a File in HDFS </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The next thing that happens is a MapReduce node manager is instantiated and it has a node manager that keeps eye on all map and reduce tasks inside the node.  The application master coordinates with different node managers running the MapReduce jobs under its hood.  During the process, the individual node manager receives required data from HDFS to perform their tasks and share the output at theend.  The resource manager tries to distribute tasks to the most efficient node (closest to data).</vt:lpstr>
      <vt:lpstr>Building Blocks of Hadoop</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GGU-IT SUPPORT</cp:lastModifiedBy>
  <cp:revision>39</cp:revision>
  <dcterms:created xsi:type="dcterms:W3CDTF">2006-08-16T00:00:00Z</dcterms:created>
  <dcterms:modified xsi:type="dcterms:W3CDTF">2025-01-02T04:03:51Z</dcterms:modified>
</cp:coreProperties>
</file>